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82" r:id="rId15"/>
    <p:sldId id="283" r:id="rId16"/>
    <p:sldId id="272" r:id="rId17"/>
    <p:sldId id="273" r:id="rId18"/>
    <p:sldId id="274" r:id="rId19"/>
    <p:sldId id="275" r:id="rId20"/>
    <p:sldId id="285" r:id="rId21"/>
    <p:sldId id="276" r:id="rId22"/>
    <p:sldId id="284" r:id="rId23"/>
    <p:sldId id="277" r:id="rId24"/>
    <p:sldId id="278" r:id="rId25"/>
    <p:sldId id="279"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1" autoAdjust="0"/>
    <p:restoredTop sz="92517" autoAdjust="0"/>
  </p:normalViewPr>
  <p:slideViewPr>
    <p:cSldViewPr>
      <p:cViewPr>
        <p:scale>
          <a:sx n="70" d="100"/>
          <a:sy n="70" d="100"/>
        </p:scale>
        <p:origin x="-1266"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少数民族が占める比率</c:v>
                </c:pt>
              </c:strCache>
            </c:strRef>
          </c:tx>
          <c:invertIfNegative val="0"/>
          <c:cat>
            <c:strRef>
              <c:f>Sheet1!$A$2:$A$5</c:f>
              <c:strCache>
                <c:ptCount val="4"/>
                <c:pt idx="0">
                  <c:v>ビエンチャン市</c:v>
                </c:pt>
                <c:pt idx="1">
                  <c:v>シェイクワン</c:v>
                </c:pt>
                <c:pt idx="2">
                  <c:v>ポンサリー</c:v>
                </c:pt>
                <c:pt idx="3">
                  <c:v>ボケオ</c:v>
                </c:pt>
              </c:strCache>
            </c:strRef>
          </c:cat>
          <c:val>
            <c:numRef>
              <c:f>Sheet1!$B$2:$B$5</c:f>
              <c:numCache>
                <c:formatCode>General</c:formatCode>
                <c:ptCount val="4"/>
                <c:pt idx="0">
                  <c:v>10</c:v>
                </c:pt>
                <c:pt idx="1">
                  <c:v>58</c:v>
                </c:pt>
                <c:pt idx="2">
                  <c:v>90</c:v>
                </c:pt>
                <c:pt idx="3">
                  <c:v>85</c:v>
                </c:pt>
              </c:numCache>
            </c:numRef>
          </c:val>
        </c:ser>
        <c:ser>
          <c:idx val="1"/>
          <c:order val="1"/>
          <c:tx>
            <c:strRef>
              <c:f>Sheet1!$C$1</c:f>
              <c:strCache>
                <c:ptCount val="1"/>
                <c:pt idx="0">
                  <c:v>中途退学率</c:v>
                </c:pt>
              </c:strCache>
            </c:strRef>
          </c:tx>
          <c:invertIfNegative val="0"/>
          <c:cat>
            <c:strRef>
              <c:f>Sheet1!$A$2:$A$5</c:f>
              <c:strCache>
                <c:ptCount val="4"/>
                <c:pt idx="0">
                  <c:v>ビエンチャン市</c:v>
                </c:pt>
                <c:pt idx="1">
                  <c:v>シェイクワン</c:v>
                </c:pt>
                <c:pt idx="2">
                  <c:v>ポンサリー</c:v>
                </c:pt>
                <c:pt idx="3">
                  <c:v>ボケオ</c:v>
                </c:pt>
              </c:strCache>
            </c:strRef>
          </c:cat>
          <c:val>
            <c:numRef>
              <c:f>Sheet1!$C$2:$C$5</c:f>
              <c:numCache>
                <c:formatCode>General</c:formatCode>
                <c:ptCount val="4"/>
                <c:pt idx="0">
                  <c:v>8</c:v>
                </c:pt>
                <c:pt idx="1">
                  <c:v>16</c:v>
                </c:pt>
                <c:pt idx="2">
                  <c:v>40</c:v>
                </c:pt>
                <c:pt idx="3">
                  <c:v>16</c:v>
                </c:pt>
              </c:numCache>
            </c:numRef>
          </c:val>
        </c:ser>
        <c:ser>
          <c:idx val="2"/>
          <c:order val="2"/>
          <c:tx>
            <c:strRef>
              <c:f>Sheet1!$D$1</c:f>
              <c:strCache>
                <c:ptCount val="1"/>
                <c:pt idx="0">
                  <c:v>留年率</c:v>
                </c:pt>
              </c:strCache>
            </c:strRef>
          </c:tx>
          <c:invertIfNegative val="0"/>
          <c:cat>
            <c:strRef>
              <c:f>Sheet1!$A$2:$A$5</c:f>
              <c:strCache>
                <c:ptCount val="4"/>
                <c:pt idx="0">
                  <c:v>ビエンチャン市</c:v>
                </c:pt>
                <c:pt idx="1">
                  <c:v>シェイクワン</c:v>
                </c:pt>
                <c:pt idx="2">
                  <c:v>ポンサリー</c:v>
                </c:pt>
                <c:pt idx="3">
                  <c:v>ボケオ</c:v>
                </c:pt>
              </c:strCache>
            </c:strRef>
          </c:cat>
          <c:val>
            <c:numRef>
              <c:f>Sheet1!$D$2:$D$5</c:f>
              <c:numCache>
                <c:formatCode>General</c:formatCode>
                <c:ptCount val="4"/>
                <c:pt idx="0">
                  <c:v>30</c:v>
                </c:pt>
                <c:pt idx="1">
                  <c:v>38</c:v>
                </c:pt>
                <c:pt idx="2">
                  <c:v>38</c:v>
                </c:pt>
                <c:pt idx="3">
                  <c:v>38</c:v>
                </c:pt>
              </c:numCache>
            </c:numRef>
          </c:val>
        </c:ser>
        <c:dLbls>
          <c:showLegendKey val="0"/>
          <c:showVal val="0"/>
          <c:showCatName val="0"/>
          <c:showSerName val="0"/>
          <c:showPercent val="0"/>
          <c:showBubbleSize val="0"/>
        </c:dLbls>
        <c:gapWidth val="150"/>
        <c:axId val="44799104"/>
        <c:axId val="44800640"/>
      </c:barChart>
      <c:catAx>
        <c:axId val="44799104"/>
        <c:scaling>
          <c:orientation val="minMax"/>
        </c:scaling>
        <c:delete val="0"/>
        <c:axPos val="b"/>
        <c:majorTickMark val="out"/>
        <c:minorTickMark val="none"/>
        <c:tickLblPos val="nextTo"/>
        <c:txPr>
          <a:bodyPr/>
          <a:lstStyle/>
          <a:p>
            <a:pPr>
              <a:defRPr>
                <a:latin typeface="HGPｺﾞｼｯｸE" pitchFamily="50" charset="-128"/>
                <a:ea typeface="HGPｺﾞｼｯｸE" pitchFamily="50" charset="-128"/>
              </a:defRPr>
            </a:pPr>
            <a:endParaRPr lang="ja-JP"/>
          </a:p>
        </c:txPr>
        <c:crossAx val="44800640"/>
        <c:crosses val="autoZero"/>
        <c:auto val="1"/>
        <c:lblAlgn val="ctr"/>
        <c:lblOffset val="100"/>
        <c:noMultiLvlLbl val="0"/>
      </c:catAx>
      <c:valAx>
        <c:axId val="44800640"/>
        <c:scaling>
          <c:orientation val="minMax"/>
        </c:scaling>
        <c:delete val="0"/>
        <c:axPos val="l"/>
        <c:majorGridlines/>
        <c:numFmt formatCode="General" sourceLinked="1"/>
        <c:majorTickMark val="out"/>
        <c:minorTickMark val="none"/>
        <c:tickLblPos val="nextTo"/>
        <c:txPr>
          <a:bodyPr/>
          <a:lstStyle/>
          <a:p>
            <a:pPr>
              <a:defRPr>
                <a:latin typeface="HGPｺﾞｼｯｸE" pitchFamily="50" charset="-128"/>
                <a:ea typeface="HGPｺﾞｼｯｸE" pitchFamily="50" charset="-128"/>
              </a:defRPr>
            </a:pPr>
            <a:endParaRPr lang="ja-JP"/>
          </a:p>
        </c:txPr>
        <c:crossAx val="44799104"/>
        <c:crosses val="autoZero"/>
        <c:crossBetween val="between"/>
      </c:valAx>
    </c:plotArea>
    <c:legend>
      <c:legendPos val="r"/>
      <c:layout>
        <c:manualLayout>
          <c:xMode val="edge"/>
          <c:yMode val="edge"/>
          <c:x val="0.66589949015618899"/>
          <c:y val="0.36223999508518101"/>
          <c:w val="0.33410050984381201"/>
          <c:h val="0.21948007526646501"/>
        </c:manualLayout>
      </c:layout>
      <c:overlay val="0"/>
      <c:txPr>
        <a:bodyPr/>
        <a:lstStyle/>
        <a:p>
          <a:pPr>
            <a:defRPr sz="1600">
              <a:latin typeface="HGPｺﾞｼｯｸE" pitchFamily="50" charset="-128"/>
              <a:ea typeface="HGPｺﾞｼｯｸE" pitchFamily="50" charset="-128"/>
            </a:defRPr>
          </a:pPr>
          <a:endParaRPr lang="ja-JP"/>
        </a:p>
      </c:txPr>
    </c:legend>
    <c:plotVisOnly val="1"/>
    <c:dispBlanksAs val="gap"/>
    <c:showDLblsOverMax val="0"/>
  </c:chart>
  <c:txPr>
    <a:bodyPr/>
    <a:lstStyle/>
    <a:p>
      <a:pPr>
        <a:defRPr sz="1800"/>
      </a:pPr>
      <a:endParaRPr lang="ja-JP"/>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9D73C1-95DC-42BB-B1E8-473A3CF116C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kumimoji="1" lang="ja-JP" altLang="en-US"/>
        </a:p>
      </dgm:t>
    </dgm:pt>
    <dgm:pt modelId="{CB5B0910-8D05-4359-A94F-00A5F51F3754}">
      <dgm:prSet phldrT="[テキスト]" custT="1"/>
      <dgm:spPr/>
      <dgm:t>
        <a:bodyPr/>
        <a:lstStyle/>
        <a:p>
          <a:r>
            <a:rPr kumimoji="1" lang="en-US" altLang="ja-JP" sz="3200" dirty="0" smtClean="0"/>
            <a:t>1</a:t>
          </a:r>
          <a:endParaRPr kumimoji="1" lang="ja-JP" altLang="en-US" sz="3200" dirty="0"/>
        </a:p>
      </dgm:t>
    </dgm:pt>
    <dgm:pt modelId="{CFD2770C-6569-4C25-A1F3-44BFC42E6961}" type="parTrans" cxnId="{182C9268-6B66-4979-B7EF-07BFFBE27BB9}">
      <dgm:prSet/>
      <dgm:spPr/>
      <dgm:t>
        <a:bodyPr/>
        <a:lstStyle/>
        <a:p>
          <a:endParaRPr kumimoji="1" lang="ja-JP" altLang="en-US" sz="2800"/>
        </a:p>
      </dgm:t>
    </dgm:pt>
    <dgm:pt modelId="{2D19AFAA-0F09-4E69-968A-B3EF81349B61}" type="sibTrans" cxnId="{182C9268-6B66-4979-B7EF-07BFFBE27BB9}">
      <dgm:prSet/>
      <dgm:spPr/>
      <dgm:t>
        <a:bodyPr/>
        <a:lstStyle/>
        <a:p>
          <a:endParaRPr kumimoji="1" lang="ja-JP" altLang="en-US" sz="2800"/>
        </a:p>
      </dgm:t>
    </dgm:pt>
    <dgm:pt modelId="{55C7E05E-0CFB-4F21-B44B-0D3B64E7DB1C}">
      <dgm:prSet phldrT="[テキスト]" custT="1"/>
      <dgm:spPr/>
      <dgm:t>
        <a:bodyPr/>
        <a:lstStyle/>
        <a:p>
          <a:r>
            <a:rPr kumimoji="1" lang="ja-JP" altLang="en-US" sz="2400" dirty="0" smtClean="0">
              <a:latin typeface="HGPｺﾞｼｯｸE" pitchFamily="50" charset="-128"/>
              <a:ea typeface="HGPｺﾞｼｯｸE" pitchFamily="50" charset="-128"/>
            </a:rPr>
            <a:t>はじめに</a:t>
          </a:r>
          <a:endParaRPr kumimoji="1" lang="ja-JP" altLang="en-US" sz="2400" dirty="0">
            <a:latin typeface="HGPｺﾞｼｯｸE" pitchFamily="50" charset="-128"/>
            <a:ea typeface="HGPｺﾞｼｯｸE" pitchFamily="50" charset="-128"/>
          </a:endParaRPr>
        </a:p>
      </dgm:t>
    </dgm:pt>
    <dgm:pt modelId="{F0DD0C31-E4F3-4B07-A515-C04FCD8F6E8E}" type="parTrans" cxnId="{5FE19543-3F4A-48E7-B36A-D99D71DE615A}">
      <dgm:prSet/>
      <dgm:spPr/>
      <dgm:t>
        <a:bodyPr/>
        <a:lstStyle/>
        <a:p>
          <a:endParaRPr kumimoji="1" lang="ja-JP" altLang="en-US" sz="2800"/>
        </a:p>
      </dgm:t>
    </dgm:pt>
    <dgm:pt modelId="{8D0EF820-A767-43F8-9796-CDBF3074F685}" type="sibTrans" cxnId="{5FE19543-3F4A-48E7-B36A-D99D71DE615A}">
      <dgm:prSet/>
      <dgm:spPr/>
      <dgm:t>
        <a:bodyPr/>
        <a:lstStyle/>
        <a:p>
          <a:endParaRPr kumimoji="1" lang="ja-JP" altLang="en-US" sz="2800"/>
        </a:p>
      </dgm:t>
    </dgm:pt>
    <dgm:pt modelId="{58E6FA40-0BBB-48B6-BA8C-E7DC4DE983E8}">
      <dgm:prSet phldrT="[テキスト]" custT="1"/>
      <dgm:spPr/>
      <dgm:t>
        <a:bodyPr/>
        <a:lstStyle/>
        <a:p>
          <a:r>
            <a:rPr kumimoji="1" lang="ja-JP" altLang="en-US" sz="2400" dirty="0" smtClean="0">
              <a:latin typeface="HGPｺﾞｼｯｸE" pitchFamily="50" charset="-128"/>
              <a:ea typeface="HGPｺﾞｼｯｸE" pitchFamily="50" charset="-128"/>
            </a:rPr>
            <a:t>ラオス初等教育の現状</a:t>
          </a:r>
          <a:endParaRPr kumimoji="1" lang="ja-JP" altLang="en-US" sz="2400" dirty="0">
            <a:latin typeface="HGPｺﾞｼｯｸE" pitchFamily="50" charset="-128"/>
            <a:ea typeface="HGPｺﾞｼｯｸE" pitchFamily="50" charset="-128"/>
          </a:endParaRPr>
        </a:p>
      </dgm:t>
    </dgm:pt>
    <dgm:pt modelId="{D4C30DC3-BF31-45CB-9F7E-186BBADA6B82}" type="parTrans" cxnId="{FFC20C8C-EE5C-4E24-99BD-F77EAA5733DB}">
      <dgm:prSet/>
      <dgm:spPr/>
      <dgm:t>
        <a:bodyPr/>
        <a:lstStyle/>
        <a:p>
          <a:endParaRPr kumimoji="1" lang="ja-JP" altLang="en-US" sz="2800"/>
        </a:p>
      </dgm:t>
    </dgm:pt>
    <dgm:pt modelId="{C2B6E9D9-F648-46A1-A415-672DDA30BA81}" type="sibTrans" cxnId="{FFC20C8C-EE5C-4E24-99BD-F77EAA5733DB}">
      <dgm:prSet/>
      <dgm:spPr/>
      <dgm:t>
        <a:bodyPr/>
        <a:lstStyle/>
        <a:p>
          <a:endParaRPr kumimoji="1" lang="ja-JP" altLang="en-US" sz="2800"/>
        </a:p>
      </dgm:t>
    </dgm:pt>
    <dgm:pt modelId="{C55E4384-CDA6-434D-94D0-1A2F212851DE}">
      <dgm:prSet phldrT="[テキスト]" custT="1"/>
      <dgm:spPr/>
      <dgm:t>
        <a:bodyPr/>
        <a:lstStyle/>
        <a:p>
          <a:r>
            <a:rPr kumimoji="1" lang="en-US" altLang="ja-JP" sz="3600" dirty="0" smtClean="0"/>
            <a:t>2</a:t>
          </a:r>
          <a:endParaRPr kumimoji="1" lang="ja-JP" altLang="en-US" sz="3600" dirty="0"/>
        </a:p>
      </dgm:t>
    </dgm:pt>
    <dgm:pt modelId="{D499B818-9035-4E62-B077-2FE4B7B3F592}" type="parTrans" cxnId="{311557D8-2F42-4B9C-ACAF-BE9F84460CA7}">
      <dgm:prSet/>
      <dgm:spPr/>
      <dgm:t>
        <a:bodyPr/>
        <a:lstStyle/>
        <a:p>
          <a:endParaRPr kumimoji="1" lang="ja-JP" altLang="en-US" sz="2800"/>
        </a:p>
      </dgm:t>
    </dgm:pt>
    <dgm:pt modelId="{E20E19C3-11B6-4B16-8255-53FACB16F24D}" type="sibTrans" cxnId="{311557D8-2F42-4B9C-ACAF-BE9F84460CA7}">
      <dgm:prSet/>
      <dgm:spPr/>
      <dgm:t>
        <a:bodyPr/>
        <a:lstStyle/>
        <a:p>
          <a:endParaRPr kumimoji="1" lang="ja-JP" altLang="en-US" sz="2800"/>
        </a:p>
      </dgm:t>
    </dgm:pt>
    <dgm:pt modelId="{89D52E57-5CDE-46B9-BF33-B52FDB1AB3B1}">
      <dgm:prSet phldrT="[テキスト]" custT="1"/>
      <dgm:spPr/>
      <dgm:t>
        <a:bodyPr/>
        <a:lstStyle/>
        <a:p>
          <a:r>
            <a:rPr kumimoji="1" lang="ja-JP" altLang="en-US" sz="3600" dirty="0" smtClean="0">
              <a:latin typeface="HGPｺﾞｼｯｸE" pitchFamily="50" charset="-128"/>
              <a:ea typeface="HGPｺﾞｼｯｸE" pitchFamily="50" charset="-128"/>
            </a:rPr>
            <a:t>背景調査</a:t>
          </a:r>
          <a:endParaRPr kumimoji="1" lang="ja-JP" altLang="en-US" sz="3600" dirty="0">
            <a:latin typeface="HGPｺﾞｼｯｸE" pitchFamily="50" charset="-128"/>
            <a:ea typeface="HGPｺﾞｼｯｸE" pitchFamily="50" charset="-128"/>
          </a:endParaRPr>
        </a:p>
      </dgm:t>
    </dgm:pt>
    <dgm:pt modelId="{CDB597B6-1BB4-498D-9390-1EC6995814EC}" type="parTrans" cxnId="{C597472F-B0BA-4A82-AA16-CDBA0CC5BE44}">
      <dgm:prSet/>
      <dgm:spPr/>
      <dgm:t>
        <a:bodyPr/>
        <a:lstStyle/>
        <a:p>
          <a:endParaRPr kumimoji="1" lang="ja-JP" altLang="en-US" sz="2800"/>
        </a:p>
      </dgm:t>
    </dgm:pt>
    <dgm:pt modelId="{2063079A-82B3-45A3-B9D4-CAC9CCBAF517}" type="sibTrans" cxnId="{C597472F-B0BA-4A82-AA16-CDBA0CC5BE44}">
      <dgm:prSet/>
      <dgm:spPr/>
      <dgm:t>
        <a:bodyPr/>
        <a:lstStyle/>
        <a:p>
          <a:endParaRPr kumimoji="1" lang="ja-JP" altLang="en-US" sz="2800"/>
        </a:p>
      </dgm:t>
    </dgm:pt>
    <dgm:pt modelId="{72E8488E-277E-43CC-9C8B-E0BE014C1CC2}">
      <dgm:prSet phldrT="[テキスト]" custT="1"/>
      <dgm:spPr/>
      <dgm:t>
        <a:bodyPr/>
        <a:lstStyle/>
        <a:p>
          <a:r>
            <a:rPr kumimoji="1" lang="en-US" altLang="ja-JP" sz="3600" dirty="0" smtClean="0"/>
            <a:t>3</a:t>
          </a:r>
          <a:endParaRPr kumimoji="1" lang="ja-JP" altLang="en-US" sz="3600" dirty="0"/>
        </a:p>
      </dgm:t>
    </dgm:pt>
    <dgm:pt modelId="{2CCD70A1-E4ED-4930-A339-F13EB91EFB3C}" type="parTrans" cxnId="{BA901798-85DE-4D37-9B78-FD686BE6163C}">
      <dgm:prSet/>
      <dgm:spPr/>
      <dgm:t>
        <a:bodyPr/>
        <a:lstStyle/>
        <a:p>
          <a:endParaRPr kumimoji="1" lang="ja-JP" altLang="en-US" sz="2800"/>
        </a:p>
      </dgm:t>
    </dgm:pt>
    <dgm:pt modelId="{2FAC80A9-2197-4136-B8AD-F5F8AE7A5C91}" type="sibTrans" cxnId="{BA901798-85DE-4D37-9B78-FD686BE6163C}">
      <dgm:prSet/>
      <dgm:spPr/>
      <dgm:t>
        <a:bodyPr/>
        <a:lstStyle/>
        <a:p>
          <a:endParaRPr kumimoji="1" lang="ja-JP" altLang="en-US" sz="2800"/>
        </a:p>
      </dgm:t>
    </dgm:pt>
    <dgm:pt modelId="{AB30B8A9-FBB2-4D15-82F0-8380DD3A0EFD}">
      <dgm:prSet phldrT="[テキスト]" custT="1"/>
      <dgm:spPr/>
      <dgm:t>
        <a:bodyPr/>
        <a:lstStyle/>
        <a:p>
          <a:r>
            <a:rPr kumimoji="1" lang="ja-JP" altLang="en-US" sz="4000" dirty="0" smtClean="0">
              <a:latin typeface="HGPｺﾞｼｯｸE" pitchFamily="50" charset="-128"/>
              <a:ea typeface="HGPｺﾞｼｯｸE" pitchFamily="50" charset="-128"/>
            </a:rPr>
            <a:t>仮説</a:t>
          </a:r>
          <a:endParaRPr kumimoji="1" lang="ja-JP" altLang="en-US" sz="4000" dirty="0">
            <a:latin typeface="HGPｺﾞｼｯｸE" pitchFamily="50" charset="-128"/>
            <a:ea typeface="HGPｺﾞｼｯｸE" pitchFamily="50" charset="-128"/>
          </a:endParaRPr>
        </a:p>
      </dgm:t>
    </dgm:pt>
    <dgm:pt modelId="{994B560F-CB86-47A2-B818-FACC6F3C2580}" type="parTrans" cxnId="{AE357D4E-1C88-4B5C-8334-6A3004D3C70D}">
      <dgm:prSet/>
      <dgm:spPr/>
      <dgm:t>
        <a:bodyPr/>
        <a:lstStyle/>
        <a:p>
          <a:endParaRPr kumimoji="1" lang="ja-JP" altLang="en-US" sz="2800"/>
        </a:p>
      </dgm:t>
    </dgm:pt>
    <dgm:pt modelId="{7F4F2A8C-E413-4B65-AB78-109B48933E52}" type="sibTrans" cxnId="{AE357D4E-1C88-4B5C-8334-6A3004D3C70D}">
      <dgm:prSet/>
      <dgm:spPr/>
      <dgm:t>
        <a:bodyPr/>
        <a:lstStyle/>
        <a:p>
          <a:endParaRPr kumimoji="1" lang="ja-JP" altLang="en-US" sz="2800"/>
        </a:p>
      </dgm:t>
    </dgm:pt>
    <dgm:pt modelId="{A304051F-091E-469D-B418-2484520F9900}">
      <dgm:prSet phldrT="[テキスト]" custT="1"/>
      <dgm:spPr/>
      <dgm:t>
        <a:bodyPr/>
        <a:lstStyle/>
        <a:p>
          <a:r>
            <a:rPr kumimoji="1" lang="en-US" altLang="ja-JP" sz="3200" dirty="0" smtClean="0"/>
            <a:t>5</a:t>
          </a:r>
          <a:endParaRPr kumimoji="1" lang="ja-JP" altLang="en-US" sz="3200" dirty="0"/>
        </a:p>
      </dgm:t>
    </dgm:pt>
    <dgm:pt modelId="{5574079E-AD8F-4E80-A484-9412F2CF700E}" type="parTrans" cxnId="{59911F17-9E27-410D-B785-B5DA0A0DCA36}">
      <dgm:prSet/>
      <dgm:spPr/>
      <dgm:t>
        <a:bodyPr/>
        <a:lstStyle/>
        <a:p>
          <a:endParaRPr kumimoji="1" lang="ja-JP" altLang="en-US" sz="2800"/>
        </a:p>
      </dgm:t>
    </dgm:pt>
    <dgm:pt modelId="{782CCAC8-9E39-458B-AB57-F07924B7AD0A}" type="sibTrans" cxnId="{59911F17-9E27-410D-B785-B5DA0A0DCA36}">
      <dgm:prSet/>
      <dgm:spPr/>
      <dgm:t>
        <a:bodyPr/>
        <a:lstStyle/>
        <a:p>
          <a:endParaRPr kumimoji="1" lang="ja-JP" altLang="en-US" sz="2800"/>
        </a:p>
      </dgm:t>
    </dgm:pt>
    <dgm:pt modelId="{A743314F-BE2F-4061-99B9-ACD62324EE7D}">
      <dgm:prSet phldrT="[テキスト]" custT="1"/>
      <dgm:spPr/>
      <dgm:t>
        <a:bodyPr/>
        <a:lstStyle/>
        <a:p>
          <a:r>
            <a:rPr kumimoji="1" lang="en-US" altLang="ja-JP" sz="3200" dirty="0" smtClean="0"/>
            <a:t>4</a:t>
          </a:r>
          <a:endParaRPr kumimoji="1" lang="ja-JP" altLang="en-US" sz="3200" dirty="0"/>
        </a:p>
      </dgm:t>
    </dgm:pt>
    <dgm:pt modelId="{DB2B73B8-D960-4F7A-8A62-F27A3D776FBC}" type="parTrans" cxnId="{A941F839-3DFF-4C1D-8792-E34243133C55}">
      <dgm:prSet/>
      <dgm:spPr/>
      <dgm:t>
        <a:bodyPr/>
        <a:lstStyle/>
        <a:p>
          <a:endParaRPr kumimoji="1" lang="ja-JP" altLang="en-US" sz="2800"/>
        </a:p>
      </dgm:t>
    </dgm:pt>
    <dgm:pt modelId="{14695E71-38CD-44E2-BCA8-F2DFC396358C}" type="sibTrans" cxnId="{A941F839-3DFF-4C1D-8792-E34243133C55}">
      <dgm:prSet/>
      <dgm:spPr/>
      <dgm:t>
        <a:bodyPr/>
        <a:lstStyle/>
        <a:p>
          <a:endParaRPr kumimoji="1" lang="ja-JP" altLang="en-US" sz="2800"/>
        </a:p>
      </dgm:t>
    </dgm:pt>
    <dgm:pt modelId="{7DC3FC3F-A335-4393-ACCD-2099034FA6A2}">
      <dgm:prSet custT="1"/>
      <dgm:spPr/>
      <dgm:t>
        <a:bodyPr/>
        <a:lstStyle/>
        <a:p>
          <a:r>
            <a:rPr kumimoji="1" lang="ja-JP" altLang="en-US" sz="4000" dirty="0" smtClean="0">
              <a:latin typeface="HGPｺﾞｼｯｸE" pitchFamily="50" charset="-128"/>
              <a:ea typeface="HGPｺﾞｼｯｸE" pitchFamily="50" charset="-128"/>
            </a:rPr>
            <a:t>仮説検証</a:t>
          </a:r>
          <a:endParaRPr kumimoji="1" lang="ja-JP" altLang="en-US" sz="4000" dirty="0">
            <a:latin typeface="HGPｺﾞｼｯｸE" pitchFamily="50" charset="-128"/>
            <a:ea typeface="HGPｺﾞｼｯｸE" pitchFamily="50" charset="-128"/>
          </a:endParaRPr>
        </a:p>
      </dgm:t>
    </dgm:pt>
    <dgm:pt modelId="{8196A0D4-0EDC-483C-9FBB-AD0E9A9D6488}" type="parTrans" cxnId="{C033D202-E652-4C92-AC6F-B9572C2C66AF}">
      <dgm:prSet/>
      <dgm:spPr/>
      <dgm:t>
        <a:bodyPr/>
        <a:lstStyle/>
        <a:p>
          <a:endParaRPr kumimoji="1" lang="ja-JP" altLang="en-US"/>
        </a:p>
      </dgm:t>
    </dgm:pt>
    <dgm:pt modelId="{F4C34266-0732-4D5B-86F7-A29853763C5B}" type="sibTrans" cxnId="{C033D202-E652-4C92-AC6F-B9572C2C66AF}">
      <dgm:prSet/>
      <dgm:spPr/>
      <dgm:t>
        <a:bodyPr/>
        <a:lstStyle/>
        <a:p>
          <a:endParaRPr kumimoji="1" lang="ja-JP" altLang="en-US"/>
        </a:p>
      </dgm:t>
    </dgm:pt>
    <dgm:pt modelId="{A0803490-80A9-428C-8268-2A9E9E6A7C82}">
      <dgm:prSet custT="1"/>
      <dgm:spPr/>
      <dgm:t>
        <a:bodyPr/>
        <a:lstStyle/>
        <a:p>
          <a:r>
            <a:rPr kumimoji="1" lang="ja-JP" altLang="en-US" sz="4000" dirty="0" smtClean="0">
              <a:latin typeface="HGPｺﾞｼｯｸE" pitchFamily="50" charset="-128"/>
              <a:ea typeface="HGPｺﾞｼｯｸE" pitchFamily="50" charset="-128"/>
            </a:rPr>
            <a:t>まとめ</a:t>
          </a:r>
          <a:endParaRPr kumimoji="1" lang="ja-JP" altLang="en-US" sz="4000" dirty="0">
            <a:latin typeface="HGPｺﾞｼｯｸE" pitchFamily="50" charset="-128"/>
            <a:ea typeface="HGPｺﾞｼｯｸE" pitchFamily="50" charset="-128"/>
          </a:endParaRPr>
        </a:p>
      </dgm:t>
    </dgm:pt>
    <dgm:pt modelId="{494A7F93-3FB3-4C0F-830C-C8D3FE874D9E}" type="parTrans" cxnId="{2825CC4D-F99A-4956-81F5-010E35591C26}">
      <dgm:prSet/>
      <dgm:spPr/>
      <dgm:t>
        <a:bodyPr/>
        <a:lstStyle/>
        <a:p>
          <a:endParaRPr kumimoji="1" lang="ja-JP" altLang="en-US"/>
        </a:p>
      </dgm:t>
    </dgm:pt>
    <dgm:pt modelId="{DD2913F8-BC5E-495F-BCC2-366E7349DB03}" type="sibTrans" cxnId="{2825CC4D-F99A-4956-81F5-010E35591C26}">
      <dgm:prSet/>
      <dgm:spPr/>
      <dgm:t>
        <a:bodyPr/>
        <a:lstStyle/>
        <a:p>
          <a:endParaRPr kumimoji="1" lang="ja-JP" altLang="en-US"/>
        </a:p>
      </dgm:t>
    </dgm:pt>
    <dgm:pt modelId="{FEF97947-67F0-4F70-997E-A244824A0C7D}" type="pres">
      <dgm:prSet presAssocID="{259D73C1-95DC-42BB-B1E8-473A3CF116CD}" presName="linearFlow" presStyleCnt="0">
        <dgm:presLayoutVars>
          <dgm:dir/>
          <dgm:animLvl val="lvl"/>
          <dgm:resizeHandles val="exact"/>
        </dgm:presLayoutVars>
      </dgm:prSet>
      <dgm:spPr/>
      <dgm:t>
        <a:bodyPr/>
        <a:lstStyle/>
        <a:p>
          <a:endParaRPr kumimoji="1" lang="ja-JP" altLang="en-US"/>
        </a:p>
      </dgm:t>
    </dgm:pt>
    <dgm:pt modelId="{8F999A6C-D675-4F35-8907-FB22AF808CDA}" type="pres">
      <dgm:prSet presAssocID="{CB5B0910-8D05-4359-A94F-00A5F51F3754}" presName="composite" presStyleCnt="0"/>
      <dgm:spPr/>
    </dgm:pt>
    <dgm:pt modelId="{6E0F7412-BD1E-4005-856A-12B481604055}" type="pres">
      <dgm:prSet presAssocID="{CB5B0910-8D05-4359-A94F-00A5F51F3754}" presName="parentText" presStyleLbl="alignNode1" presStyleIdx="0" presStyleCnt="5">
        <dgm:presLayoutVars>
          <dgm:chMax val="1"/>
          <dgm:bulletEnabled val="1"/>
        </dgm:presLayoutVars>
      </dgm:prSet>
      <dgm:spPr/>
      <dgm:t>
        <a:bodyPr/>
        <a:lstStyle/>
        <a:p>
          <a:endParaRPr kumimoji="1" lang="ja-JP" altLang="en-US"/>
        </a:p>
      </dgm:t>
    </dgm:pt>
    <dgm:pt modelId="{A3753044-D79B-4329-825A-B97E316E986F}" type="pres">
      <dgm:prSet presAssocID="{CB5B0910-8D05-4359-A94F-00A5F51F3754}" presName="descendantText" presStyleLbl="alignAcc1" presStyleIdx="0" presStyleCnt="5">
        <dgm:presLayoutVars>
          <dgm:bulletEnabled val="1"/>
        </dgm:presLayoutVars>
      </dgm:prSet>
      <dgm:spPr/>
      <dgm:t>
        <a:bodyPr/>
        <a:lstStyle/>
        <a:p>
          <a:endParaRPr kumimoji="1" lang="ja-JP" altLang="en-US"/>
        </a:p>
      </dgm:t>
    </dgm:pt>
    <dgm:pt modelId="{97712C98-47F1-49A6-87A8-EB4D8BF3D062}" type="pres">
      <dgm:prSet presAssocID="{2D19AFAA-0F09-4E69-968A-B3EF81349B61}" presName="sp" presStyleCnt="0"/>
      <dgm:spPr/>
    </dgm:pt>
    <dgm:pt modelId="{A14D90B9-66CB-44C0-9842-85CB9347346A}" type="pres">
      <dgm:prSet presAssocID="{C55E4384-CDA6-434D-94D0-1A2F212851DE}" presName="composite" presStyleCnt="0"/>
      <dgm:spPr/>
    </dgm:pt>
    <dgm:pt modelId="{BAA3F7FF-F900-4F7D-96CD-049305838EA8}" type="pres">
      <dgm:prSet presAssocID="{C55E4384-CDA6-434D-94D0-1A2F212851DE}" presName="parentText" presStyleLbl="alignNode1" presStyleIdx="1" presStyleCnt="5">
        <dgm:presLayoutVars>
          <dgm:chMax val="1"/>
          <dgm:bulletEnabled val="1"/>
        </dgm:presLayoutVars>
      </dgm:prSet>
      <dgm:spPr/>
      <dgm:t>
        <a:bodyPr/>
        <a:lstStyle/>
        <a:p>
          <a:endParaRPr kumimoji="1" lang="ja-JP" altLang="en-US"/>
        </a:p>
      </dgm:t>
    </dgm:pt>
    <dgm:pt modelId="{E7D1DA66-9172-4254-843E-69D164C39D16}" type="pres">
      <dgm:prSet presAssocID="{C55E4384-CDA6-434D-94D0-1A2F212851DE}" presName="descendantText" presStyleLbl="alignAcc1" presStyleIdx="1" presStyleCnt="5">
        <dgm:presLayoutVars>
          <dgm:bulletEnabled val="1"/>
        </dgm:presLayoutVars>
      </dgm:prSet>
      <dgm:spPr/>
      <dgm:t>
        <a:bodyPr/>
        <a:lstStyle/>
        <a:p>
          <a:endParaRPr kumimoji="1" lang="ja-JP" altLang="en-US"/>
        </a:p>
      </dgm:t>
    </dgm:pt>
    <dgm:pt modelId="{3923C5C1-83C7-489C-8F44-95D2EE348E53}" type="pres">
      <dgm:prSet presAssocID="{E20E19C3-11B6-4B16-8255-53FACB16F24D}" presName="sp" presStyleCnt="0"/>
      <dgm:spPr/>
    </dgm:pt>
    <dgm:pt modelId="{05410050-5FDD-4B36-9CAB-3513E4050E18}" type="pres">
      <dgm:prSet presAssocID="{72E8488E-277E-43CC-9C8B-E0BE014C1CC2}" presName="composite" presStyleCnt="0"/>
      <dgm:spPr/>
    </dgm:pt>
    <dgm:pt modelId="{4EEE4FDD-2E01-4218-9685-8D5300930252}" type="pres">
      <dgm:prSet presAssocID="{72E8488E-277E-43CC-9C8B-E0BE014C1CC2}" presName="parentText" presStyleLbl="alignNode1" presStyleIdx="2" presStyleCnt="5">
        <dgm:presLayoutVars>
          <dgm:chMax val="1"/>
          <dgm:bulletEnabled val="1"/>
        </dgm:presLayoutVars>
      </dgm:prSet>
      <dgm:spPr/>
      <dgm:t>
        <a:bodyPr/>
        <a:lstStyle/>
        <a:p>
          <a:endParaRPr kumimoji="1" lang="ja-JP" altLang="en-US"/>
        </a:p>
      </dgm:t>
    </dgm:pt>
    <dgm:pt modelId="{A54E4BCF-9724-4C67-8767-5D768D0539B2}" type="pres">
      <dgm:prSet presAssocID="{72E8488E-277E-43CC-9C8B-E0BE014C1CC2}" presName="descendantText" presStyleLbl="alignAcc1" presStyleIdx="2" presStyleCnt="5">
        <dgm:presLayoutVars>
          <dgm:bulletEnabled val="1"/>
        </dgm:presLayoutVars>
      </dgm:prSet>
      <dgm:spPr/>
      <dgm:t>
        <a:bodyPr/>
        <a:lstStyle/>
        <a:p>
          <a:endParaRPr kumimoji="1" lang="ja-JP" altLang="en-US"/>
        </a:p>
      </dgm:t>
    </dgm:pt>
    <dgm:pt modelId="{C9241B14-2F7D-4156-98C6-1D0F9F5FEDA8}" type="pres">
      <dgm:prSet presAssocID="{2FAC80A9-2197-4136-B8AD-F5F8AE7A5C91}" presName="sp" presStyleCnt="0"/>
      <dgm:spPr/>
    </dgm:pt>
    <dgm:pt modelId="{0204AF76-499F-4081-BAC6-026621C585D1}" type="pres">
      <dgm:prSet presAssocID="{A743314F-BE2F-4061-99B9-ACD62324EE7D}" presName="composite" presStyleCnt="0"/>
      <dgm:spPr/>
    </dgm:pt>
    <dgm:pt modelId="{7A7FDAA7-AE01-4E83-8099-D349F1E9A51E}" type="pres">
      <dgm:prSet presAssocID="{A743314F-BE2F-4061-99B9-ACD62324EE7D}" presName="parentText" presStyleLbl="alignNode1" presStyleIdx="3" presStyleCnt="5">
        <dgm:presLayoutVars>
          <dgm:chMax val="1"/>
          <dgm:bulletEnabled val="1"/>
        </dgm:presLayoutVars>
      </dgm:prSet>
      <dgm:spPr/>
      <dgm:t>
        <a:bodyPr/>
        <a:lstStyle/>
        <a:p>
          <a:endParaRPr kumimoji="1" lang="ja-JP" altLang="en-US"/>
        </a:p>
      </dgm:t>
    </dgm:pt>
    <dgm:pt modelId="{06140C37-7B96-4021-8D48-A1D667916339}" type="pres">
      <dgm:prSet presAssocID="{A743314F-BE2F-4061-99B9-ACD62324EE7D}" presName="descendantText" presStyleLbl="alignAcc1" presStyleIdx="3" presStyleCnt="5">
        <dgm:presLayoutVars>
          <dgm:bulletEnabled val="1"/>
        </dgm:presLayoutVars>
      </dgm:prSet>
      <dgm:spPr/>
      <dgm:t>
        <a:bodyPr/>
        <a:lstStyle/>
        <a:p>
          <a:endParaRPr kumimoji="1" lang="ja-JP" altLang="en-US"/>
        </a:p>
      </dgm:t>
    </dgm:pt>
    <dgm:pt modelId="{9AE170E8-9AB4-4C5B-A021-CF7E6E18596B}" type="pres">
      <dgm:prSet presAssocID="{14695E71-38CD-44E2-BCA8-F2DFC396358C}" presName="sp" presStyleCnt="0"/>
      <dgm:spPr/>
    </dgm:pt>
    <dgm:pt modelId="{6D4C47F3-29AE-4B86-9B0B-1692BE2F38C3}" type="pres">
      <dgm:prSet presAssocID="{A304051F-091E-469D-B418-2484520F9900}" presName="composite" presStyleCnt="0"/>
      <dgm:spPr/>
    </dgm:pt>
    <dgm:pt modelId="{9A924BBC-2237-4ABF-8278-8CEE3B72C68F}" type="pres">
      <dgm:prSet presAssocID="{A304051F-091E-469D-B418-2484520F9900}" presName="parentText" presStyleLbl="alignNode1" presStyleIdx="4" presStyleCnt="5">
        <dgm:presLayoutVars>
          <dgm:chMax val="1"/>
          <dgm:bulletEnabled val="1"/>
        </dgm:presLayoutVars>
      </dgm:prSet>
      <dgm:spPr/>
      <dgm:t>
        <a:bodyPr/>
        <a:lstStyle/>
        <a:p>
          <a:endParaRPr kumimoji="1" lang="ja-JP" altLang="en-US"/>
        </a:p>
      </dgm:t>
    </dgm:pt>
    <dgm:pt modelId="{AFA32CB4-3C1F-4B23-BE9E-D5B4A49473E9}" type="pres">
      <dgm:prSet presAssocID="{A304051F-091E-469D-B418-2484520F9900}" presName="descendantText" presStyleLbl="alignAcc1" presStyleIdx="4" presStyleCnt="5">
        <dgm:presLayoutVars>
          <dgm:bulletEnabled val="1"/>
        </dgm:presLayoutVars>
      </dgm:prSet>
      <dgm:spPr/>
      <dgm:t>
        <a:bodyPr/>
        <a:lstStyle/>
        <a:p>
          <a:endParaRPr kumimoji="1" lang="ja-JP" altLang="en-US"/>
        </a:p>
      </dgm:t>
    </dgm:pt>
  </dgm:ptLst>
  <dgm:cxnLst>
    <dgm:cxn modelId="{FC95E49C-3D15-48F2-8558-85E548ED576B}" type="presOf" srcId="{72E8488E-277E-43CC-9C8B-E0BE014C1CC2}" destId="{4EEE4FDD-2E01-4218-9685-8D5300930252}" srcOrd="0" destOrd="0" presId="urn:microsoft.com/office/officeart/2005/8/layout/chevron2"/>
    <dgm:cxn modelId="{59911F17-9E27-410D-B785-B5DA0A0DCA36}" srcId="{259D73C1-95DC-42BB-B1E8-473A3CF116CD}" destId="{A304051F-091E-469D-B418-2484520F9900}" srcOrd="4" destOrd="0" parTransId="{5574079E-AD8F-4E80-A484-9412F2CF700E}" sibTransId="{782CCAC8-9E39-458B-AB57-F07924B7AD0A}"/>
    <dgm:cxn modelId="{2BBEE8E2-C91A-4246-92A3-A623FC3B24A4}" type="presOf" srcId="{55C7E05E-0CFB-4F21-B44B-0D3B64E7DB1C}" destId="{A3753044-D79B-4329-825A-B97E316E986F}" srcOrd="0" destOrd="0" presId="urn:microsoft.com/office/officeart/2005/8/layout/chevron2"/>
    <dgm:cxn modelId="{02F13315-C73A-4AC5-B2AA-6B0F1F05A63A}" type="presOf" srcId="{C55E4384-CDA6-434D-94D0-1A2F212851DE}" destId="{BAA3F7FF-F900-4F7D-96CD-049305838EA8}" srcOrd="0" destOrd="0" presId="urn:microsoft.com/office/officeart/2005/8/layout/chevron2"/>
    <dgm:cxn modelId="{C597472F-B0BA-4A82-AA16-CDBA0CC5BE44}" srcId="{C55E4384-CDA6-434D-94D0-1A2F212851DE}" destId="{89D52E57-5CDE-46B9-BF33-B52FDB1AB3B1}" srcOrd="0" destOrd="0" parTransId="{CDB597B6-1BB4-498D-9390-1EC6995814EC}" sibTransId="{2063079A-82B3-45A3-B9D4-CAC9CCBAF517}"/>
    <dgm:cxn modelId="{4E5464F0-02DF-4A0A-AAC8-2092134A2FFC}" type="presOf" srcId="{A304051F-091E-469D-B418-2484520F9900}" destId="{9A924BBC-2237-4ABF-8278-8CEE3B72C68F}" srcOrd="0" destOrd="0" presId="urn:microsoft.com/office/officeart/2005/8/layout/chevron2"/>
    <dgm:cxn modelId="{BA901798-85DE-4D37-9B78-FD686BE6163C}" srcId="{259D73C1-95DC-42BB-B1E8-473A3CF116CD}" destId="{72E8488E-277E-43CC-9C8B-E0BE014C1CC2}" srcOrd="2" destOrd="0" parTransId="{2CCD70A1-E4ED-4930-A339-F13EB91EFB3C}" sibTransId="{2FAC80A9-2197-4136-B8AD-F5F8AE7A5C91}"/>
    <dgm:cxn modelId="{182C9268-6B66-4979-B7EF-07BFFBE27BB9}" srcId="{259D73C1-95DC-42BB-B1E8-473A3CF116CD}" destId="{CB5B0910-8D05-4359-A94F-00A5F51F3754}" srcOrd="0" destOrd="0" parTransId="{CFD2770C-6569-4C25-A1F3-44BFC42E6961}" sibTransId="{2D19AFAA-0F09-4E69-968A-B3EF81349B61}"/>
    <dgm:cxn modelId="{FFC20C8C-EE5C-4E24-99BD-F77EAA5733DB}" srcId="{CB5B0910-8D05-4359-A94F-00A5F51F3754}" destId="{58E6FA40-0BBB-48B6-BA8C-E7DC4DE983E8}" srcOrd="1" destOrd="0" parTransId="{D4C30DC3-BF31-45CB-9F7E-186BBADA6B82}" sibTransId="{C2B6E9D9-F648-46A1-A415-672DDA30BA81}"/>
    <dgm:cxn modelId="{C033D202-E652-4C92-AC6F-B9572C2C66AF}" srcId="{A743314F-BE2F-4061-99B9-ACD62324EE7D}" destId="{7DC3FC3F-A335-4393-ACCD-2099034FA6A2}" srcOrd="0" destOrd="0" parTransId="{8196A0D4-0EDC-483C-9FBB-AD0E9A9D6488}" sibTransId="{F4C34266-0732-4D5B-86F7-A29853763C5B}"/>
    <dgm:cxn modelId="{2825CC4D-F99A-4956-81F5-010E35591C26}" srcId="{A304051F-091E-469D-B418-2484520F9900}" destId="{A0803490-80A9-428C-8268-2A9E9E6A7C82}" srcOrd="0" destOrd="0" parTransId="{494A7F93-3FB3-4C0F-830C-C8D3FE874D9E}" sibTransId="{DD2913F8-BC5E-495F-BCC2-366E7349DB03}"/>
    <dgm:cxn modelId="{9F068110-A90C-4126-A10C-C4D00D8EB3D6}" type="presOf" srcId="{7DC3FC3F-A335-4393-ACCD-2099034FA6A2}" destId="{06140C37-7B96-4021-8D48-A1D667916339}" srcOrd="0" destOrd="0" presId="urn:microsoft.com/office/officeart/2005/8/layout/chevron2"/>
    <dgm:cxn modelId="{3ED3E62A-DCBE-419E-BD0C-9BC9C3BE85ED}" type="presOf" srcId="{89D52E57-5CDE-46B9-BF33-B52FDB1AB3B1}" destId="{E7D1DA66-9172-4254-843E-69D164C39D16}" srcOrd="0" destOrd="0" presId="urn:microsoft.com/office/officeart/2005/8/layout/chevron2"/>
    <dgm:cxn modelId="{A941F839-3DFF-4C1D-8792-E34243133C55}" srcId="{259D73C1-95DC-42BB-B1E8-473A3CF116CD}" destId="{A743314F-BE2F-4061-99B9-ACD62324EE7D}" srcOrd="3" destOrd="0" parTransId="{DB2B73B8-D960-4F7A-8A62-F27A3D776FBC}" sibTransId="{14695E71-38CD-44E2-BCA8-F2DFC396358C}"/>
    <dgm:cxn modelId="{D672CB33-217D-454A-B303-63EBAB78921A}" type="presOf" srcId="{A0803490-80A9-428C-8268-2A9E9E6A7C82}" destId="{AFA32CB4-3C1F-4B23-BE9E-D5B4A49473E9}" srcOrd="0" destOrd="0" presId="urn:microsoft.com/office/officeart/2005/8/layout/chevron2"/>
    <dgm:cxn modelId="{AE357D4E-1C88-4B5C-8334-6A3004D3C70D}" srcId="{72E8488E-277E-43CC-9C8B-E0BE014C1CC2}" destId="{AB30B8A9-FBB2-4D15-82F0-8380DD3A0EFD}" srcOrd="0" destOrd="0" parTransId="{994B560F-CB86-47A2-B818-FACC6F3C2580}" sibTransId="{7F4F2A8C-E413-4B65-AB78-109B48933E52}"/>
    <dgm:cxn modelId="{13B74462-D448-4910-A5B4-A1598DE61B4F}" type="presOf" srcId="{A743314F-BE2F-4061-99B9-ACD62324EE7D}" destId="{7A7FDAA7-AE01-4E83-8099-D349F1E9A51E}" srcOrd="0" destOrd="0" presId="urn:microsoft.com/office/officeart/2005/8/layout/chevron2"/>
    <dgm:cxn modelId="{99DF08CE-B0E2-4E6A-A52D-1369929E562C}" type="presOf" srcId="{AB30B8A9-FBB2-4D15-82F0-8380DD3A0EFD}" destId="{A54E4BCF-9724-4C67-8767-5D768D0539B2}" srcOrd="0" destOrd="0" presId="urn:microsoft.com/office/officeart/2005/8/layout/chevron2"/>
    <dgm:cxn modelId="{311557D8-2F42-4B9C-ACAF-BE9F84460CA7}" srcId="{259D73C1-95DC-42BB-B1E8-473A3CF116CD}" destId="{C55E4384-CDA6-434D-94D0-1A2F212851DE}" srcOrd="1" destOrd="0" parTransId="{D499B818-9035-4E62-B077-2FE4B7B3F592}" sibTransId="{E20E19C3-11B6-4B16-8255-53FACB16F24D}"/>
    <dgm:cxn modelId="{DCE2B8E4-4D14-4A65-BEC6-0E6E21EC518E}" type="presOf" srcId="{259D73C1-95DC-42BB-B1E8-473A3CF116CD}" destId="{FEF97947-67F0-4F70-997E-A244824A0C7D}" srcOrd="0" destOrd="0" presId="urn:microsoft.com/office/officeart/2005/8/layout/chevron2"/>
    <dgm:cxn modelId="{F69C8C9D-6860-45B0-B328-CC976AA3EF23}" type="presOf" srcId="{CB5B0910-8D05-4359-A94F-00A5F51F3754}" destId="{6E0F7412-BD1E-4005-856A-12B481604055}" srcOrd="0" destOrd="0" presId="urn:microsoft.com/office/officeart/2005/8/layout/chevron2"/>
    <dgm:cxn modelId="{5FE19543-3F4A-48E7-B36A-D99D71DE615A}" srcId="{CB5B0910-8D05-4359-A94F-00A5F51F3754}" destId="{55C7E05E-0CFB-4F21-B44B-0D3B64E7DB1C}" srcOrd="0" destOrd="0" parTransId="{F0DD0C31-E4F3-4B07-A515-C04FCD8F6E8E}" sibTransId="{8D0EF820-A767-43F8-9796-CDBF3074F685}"/>
    <dgm:cxn modelId="{4307F17F-3389-4C47-9CD7-6EEE8820D765}" type="presOf" srcId="{58E6FA40-0BBB-48B6-BA8C-E7DC4DE983E8}" destId="{A3753044-D79B-4329-825A-B97E316E986F}" srcOrd="0" destOrd="1" presId="urn:microsoft.com/office/officeart/2005/8/layout/chevron2"/>
    <dgm:cxn modelId="{8DD3CFCA-C886-45D9-BFFB-D7E90ADE908C}" type="presParOf" srcId="{FEF97947-67F0-4F70-997E-A244824A0C7D}" destId="{8F999A6C-D675-4F35-8907-FB22AF808CDA}" srcOrd="0" destOrd="0" presId="urn:microsoft.com/office/officeart/2005/8/layout/chevron2"/>
    <dgm:cxn modelId="{D4C83FE9-0A06-4D5C-BB9B-61C0F9314135}" type="presParOf" srcId="{8F999A6C-D675-4F35-8907-FB22AF808CDA}" destId="{6E0F7412-BD1E-4005-856A-12B481604055}" srcOrd="0" destOrd="0" presId="urn:microsoft.com/office/officeart/2005/8/layout/chevron2"/>
    <dgm:cxn modelId="{1A651681-CB58-4155-AFF4-F802B3BF6E8D}" type="presParOf" srcId="{8F999A6C-D675-4F35-8907-FB22AF808CDA}" destId="{A3753044-D79B-4329-825A-B97E316E986F}" srcOrd="1" destOrd="0" presId="urn:microsoft.com/office/officeart/2005/8/layout/chevron2"/>
    <dgm:cxn modelId="{5D75D5DA-2AB7-4252-884C-934585355F55}" type="presParOf" srcId="{FEF97947-67F0-4F70-997E-A244824A0C7D}" destId="{97712C98-47F1-49A6-87A8-EB4D8BF3D062}" srcOrd="1" destOrd="0" presId="urn:microsoft.com/office/officeart/2005/8/layout/chevron2"/>
    <dgm:cxn modelId="{B5A9737F-5A17-49E7-B4BA-D036DC5A308F}" type="presParOf" srcId="{FEF97947-67F0-4F70-997E-A244824A0C7D}" destId="{A14D90B9-66CB-44C0-9842-85CB9347346A}" srcOrd="2" destOrd="0" presId="urn:microsoft.com/office/officeart/2005/8/layout/chevron2"/>
    <dgm:cxn modelId="{B0749EC4-436D-40BF-84E0-73D542A7263F}" type="presParOf" srcId="{A14D90B9-66CB-44C0-9842-85CB9347346A}" destId="{BAA3F7FF-F900-4F7D-96CD-049305838EA8}" srcOrd="0" destOrd="0" presId="urn:microsoft.com/office/officeart/2005/8/layout/chevron2"/>
    <dgm:cxn modelId="{80F6A0C1-89EB-4969-B9B6-D62A2C013AA0}" type="presParOf" srcId="{A14D90B9-66CB-44C0-9842-85CB9347346A}" destId="{E7D1DA66-9172-4254-843E-69D164C39D16}" srcOrd="1" destOrd="0" presId="urn:microsoft.com/office/officeart/2005/8/layout/chevron2"/>
    <dgm:cxn modelId="{3DD30F46-1640-47CD-AB12-C31A355E78E2}" type="presParOf" srcId="{FEF97947-67F0-4F70-997E-A244824A0C7D}" destId="{3923C5C1-83C7-489C-8F44-95D2EE348E53}" srcOrd="3" destOrd="0" presId="urn:microsoft.com/office/officeart/2005/8/layout/chevron2"/>
    <dgm:cxn modelId="{5244021C-879A-4B95-98F3-99048F6F638B}" type="presParOf" srcId="{FEF97947-67F0-4F70-997E-A244824A0C7D}" destId="{05410050-5FDD-4B36-9CAB-3513E4050E18}" srcOrd="4" destOrd="0" presId="urn:microsoft.com/office/officeart/2005/8/layout/chevron2"/>
    <dgm:cxn modelId="{8F866F98-D320-4E85-917E-E4276EBC3F4F}" type="presParOf" srcId="{05410050-5FDD-4B36-9CAB-3513E4050E18}" destId="{4EEE4FDD-2E01-4218-9685-8D5300930252}" srcOrd="0" destOrd="0" presId="urn:microsoft.com/office/officeart/2005/8/layout/chevron2"/>
    <dgm:cxn modelId="{572E3601-6749-4E62-B0DE-7194B985094D}" type="presParOf" srcId="{05410050-5FDD-4B36-9CAB-3513E4050E18}" destId="{A54E4BCF-9724-4C67-8767-5D768D0539B2}" srcOrd="1" destOrd="0" presId="urn:microsoft.com/office/officeart/2005/8/layout/chevron2"/>
    <dgm:cxn modelId="{3EE2A711-31E2-4EE7-AE73-610ABAEBB5D4}" type="presParOf" srcId="{FEF97947-67F0-4F70-997E-A244824A0C7D}" destId="{C9241B14-2F7D-4156-98C6-1D0F9F5FEDA8}" srcOrd="5" destOrd="0" presId="urn:microsoft.com/office/officeart/2005/8/layout/chevron2"/>
    <dgm:cxn modelId="{D5710368-FD10-4F23-97E8-AFAD4AF92C15}" type="presParOf" srcId="{FEF97947-67F0-4F70-997E-A244824A0C7D}" destId="{0204AF76-499F-4081-BAC6-026621C585D1}" srcOrd="6" destOrd="0" presId="urn:microsoft.com/office/officeart/2005/8/layout/chevron2"/>
    <dgm:cxn modelId="{B8B8C7E4-D222-4041-8475-C45D319CCA78}" type="presParOf" srcId="{0204AF76-499F-4081-BAC6-026621C585D1}" destId="{7A7FDAA7-AE01-4E83-8099-D349F1E9A51E}" srcOrd="0" destOrd="0" presId="urn:microsoft.com/office/officeart/2005/8/layout/chevron2"/>
    <dgm:cxn modelId="{28D4DF08-DE62-4F94-95CA-97ADE243BC19}" type="presParOf" srcId="{0204AF76-499F-4081-BAC6-026621C585D1}" destId="{06140C37-7B96-4021-8D48-A1D667916339}" srcOrd="1" destOrd="0" presId="urn:microsoft.com/office/officeart/2005/8/layout/chevron2"/>
    <dgm:cxn modelId="{B0693EF7-48E4-4007-96F3-4149F574E870}" type="presParOf" srcId="{FEF97947-67F0-4F70-997E-A244824A0C7D}" destId="{9AE170E8-9AB4-4C5B-A021-CF7E6E18596B}" srcOrd="7" destOrd="0" presId="urn:microsoft.com/office/officeart/2005/8/layout/chevron2"/>
    <dgm:cxn modelId="{D6B8468B-48C8-40E6-B5B8-B000E8217541}" type="presParOf" srcId="{FEF97947-67F0-4F70-997E-A244824A0C7D}" destId="{6D4C47F3-29AE-4B86-9B0B-1692BE2F38C3}" srcOrd="8" destOrd="0" presId="urn:microsoft.com/office/officeart/2005/8/layout/chevron2"/>
    <dgm:cxn modelId="{B6D1A9B2-DB70-4D1B-A89A-3918F4BBEC14}" type="presParOf" srcId="{6D4C47F3-29AE-4B86-9B0B-1692BE2F38C3}" destId="{9A924BBC-2237-4ABF-8278-8CEE3B72C68F}" srcOrd="0" destOrd="0" presId="urn:microsoft.com/office/officeart/2005/8/layout/chevron2"/>
    <dgm:cxn modelId="{DB23217F-A9E8-4DB8-8C97-C0FF268EF2C1}" type="presParOf" srcId="{6D4C47F3-29AE-4B86-9B0B-1692BE2F38C3}" destId="{AFA32CB4-3C1F-4B23-BE9E-D5B4A49473E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F7412-BD1E-4005-856A-12B481604055}">
      <dsp:nvSpPr>
        <dsp:cNvPr id="0" name=""/>
        <dsp:cNvSpPr/>
      </dsp:nvSpPr>
      <dsp:spPr>
        <a:xfrm rot="5400000">
          <a:off x="-169383" y="171956"/>
          <a:ext cx="1129224" cy="7904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en-US" altLang="ja-JP" sz="3200" kern="1200" dirty="0" smtClean="0"/>
            <a:t>1</a:t>
          </a:r>
          <a:endParaRPr kumimoji="1" lang="ja-JP" altLang="en-US" sz="3200" kern="1200" dirty="0"/>
        </a:p>
      </dsp:txBody>
      <dsp:txXfrm rot="-5400000">
        <a:off x="1" y="397802"/>
        <a:ext cx="790457" cy="338767"/>
      </dsp:txXfrm>
    </dsp:sp>
    <dsp:sp modelId="{A3753044-D79B-4329-825A-B97E316E986F}">
      <dsp:nvSpPr>
        <dsp:cNvPr id="0" name=""/>
        <dsp:cNvSpPr/>
      </dsp:nvSpPr>
      <dsp:spPr>
        <a:xfrm rot="5400000">
          <a:off x="3628437" y="-2835407"/>
          <a:ext cx="734382" cy="641034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kumimoji="1" lang="ja-JP" altLang="en-US" sz="2400" kern="1200" dirty="0" smtClean="0">
              <a:latin typeface="HGPｺﾞｼｯｸE" pitchFamily="50" charset="-128"/>
              <a:ea typeface="HGPｺﾞｼｯｸE" pitchFamily="50" charset="-128"/>
            </a:rPr>
            <a:t>はじめに</a:t>
          </a:r>
          <a:endParaRPr kumimoji="1" lang="ja-JP" altLang="en-US" sz="2400" kern="1200" dirty="0">
            <a:latin typeface="HGPｺﾞｼｯｸE" pitchFamily="50" charset="-128"/>
            <a:ea typeface="HGPｺﾞｼｯｸE" pitchFamily="50" charset="-128"/>
          </a:endParaRPr>
        </a:p>
        <a:p>
          <a:pPr marL="228600" lvl="1" indent="-228600" algn="l" defTabSz="1066800">
            <a:lnSpc>
              <a:spcPct val="90000"/>
            </a:lnSpc>
            <a:spcBef>
              <a:spcPct val="0"/>
            </a:spcBef>
            <a:spcAft>
              <a:spcPct val="15000"/>
            </a:spcAft>
            <a:buChar char="••"/>
          </a:pPr>
          <a:r>
            <a:rPr kumimoji="1" lang="ja-JP" altLang="en-US" sz="2400" kern="1200" dirty="0" smtClean="0">
              <a:latin typeface="HGPｺﾞｼｯｸE" pitchFamily="50" charset="-128"/>
              <a:ea typeface="HGPｺﾞｼｯｸE" pitchFamily="50" charset="-128"/>
            </a:rPr>
            <a:t>ラオス初等教育の現状</a:t>
          </a:r>
          <a:endParaRPr kumimoji="1" lang="ja-JP" altLang="en-US" sz="2400" kern="1200" dirty="0">
            <a:latin typeface="HGPｺﾞｼｯｸE" pitchFamily="50" charset="-128"/>
            <a:ea typeface="HGPｺﾞｼｯｸE" pitchFamily="50" charset="-128"/>
          </a:endParaRPr>
        </a:p>
      </dsp:txBody>
      <dsp:txXfrm rot="-5400000">
        <a:off x="790457" y="38423"/>
        <a:ext cx="6374492" cy="662682"/>
      </dsp:txXfrm>
    </dsp:sp>
    <dsp:sp modelId="{BAA3F7FF-F900-4F7D-96CD-049305838EA8}">
      <dsp:nvSpPr>
        <dsp:cNvPr id="0" name=""/>
        <dsp:cNvSpPr/>
      </dsp:nvSpPr>
      <dsp:spPr>
        <a:xfrm rot="5400000">
          <a:off x="-169383" y="1184508"/>
          <a:ext cx="1129224" cy="7904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en-US" altLang="ja-JP" sz="3600" kern="1200" dirty="0" smtClean="0"/>
            <a:t>2</a:t>
          </a:r>
          <a:endParaRPr kumimoji="1" lang="ja-JP" altLang="en-US" sz="3600" kern="1200" dirty="0"/>
        </a:p>
      </dsp:txBody>
      <dsp:txXfrm rot="-5400000">
        <a:off x="1" y="1410354"/>
        <a:ext cx="790457" cy="338767"/>
      </dsp:txXfrm>
    </dsp:sp>
    <dsp:sp modelId="{E7D1DA66-9172-4254-843E-69D164C39D16}">
      <dsp:nvSpPr>
        <dsp:cNvPr id="0" name=""/>
        <dsp:cNvSpPr/>
      </dsp:nvSpPr>
      <dsp:spPr>
        <a:xfrm rot="5400000">
          <a:off x="3628630" y="-1823048"/>
          <a:ext cx="733996" cy="641034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kumimoji="1" lang="ja-JP" altLang="en-US" sz="3600" kern="1200" dirty="0" smtClean="0">
              <a:latin typeface="HGPｺﾞｼｯｸE" pitchFamily="50" charset="-128"/>
              <a:ea typeface="HGPｺﾞｼｯｸE" pitchFamily="50" charset="-128"/>
            </a:rPr>
            <a:t>背景調査</a:t>
          </a:r>
          <a:endParaRPr kumimoji="1" lang="ja-JP" altLang="en-US" sz="3600" kern="1200" dirty="0">
            <a:latin typeface="HGPｺﾞｼｯｸE" pitchFamily="50" charset="-128"/>
            <a:ea typeface="HGPｺﾞｼｯｸE" pitchFamily="50" charset="-128"/>
          </a:endParaRPr>
        </a:p>
      </dsp:txBody>
      <dsp:txXfrm rot="-5400000">
        <a:off x="790458" y="1050955"/>
        <a:ext cx="6374511" cy="662334"/>
      </dsp:txXfrm>
    </dsp:sp>
    <dsp:sp modelId="{4EEE4FDD-2E01-4218-9685-8D5300930252}">
      <dsp:nvSpPr>
        <dsp:cNvPr id="0" name=""/>
        <dsp:cNvSpPr/>
      </dsp:nvSpPr>
      <dsp:spPr>
        <a:xfrm rot="5400000">
          <a:off x="-169383" y="2197059"/>
          <a:ext cx="1129224" cy="7904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en-US" altLang="ja-JP" sz="3600" kern="1200" dirty="0" smtClean="0"/>
            <a:t>3</a:t>
          </a:r>
          <a:endParaRPr kumimoji="1" lang="ja-JP" altLang="en-US" sz="3600" kern="1200" dirty="0"/>
        </a:p>
      </dsp:txBody>
      <dsp:txXfrm rot="-5400000">
        <a:off x="1" y="2422905"/>
        <a:ext cx="790457" cy="338767"/>
      </dsp:txXfrm>
    </dsp:sp>
    <dsp:sp modelId="{A54E4BCF-9724-4C67-8767-5D768D0539B2}">
      <dsp:nvSpPr>
        <dsp:cNvPr id="0" name=""/>
        <dsp:cNvSpPr/>
      </dsp:nvSpPr>
      <dsp:spPr>
        <a:xfrm rot="5400000">
          <a:off x="3628630" y="-810497"/>
          <a:ext cx="733996" cy="641034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kumimoji="1" lang="ja-JP" altLang="en-US" sz="4000" kern="1200" dirty="0" smtClean="0">
              <a:latin typeface="HGPｺﾞｼｯｸE" pitchFamily="50" charset="-128"/>
              <a:ea typeface="HGPｺﾞｼｯｸE" pitchFamily="50" charset="-128"/>
            </a:rPr>
            <a:t>仮説</a:t>
          </a:r>
          <a:endParaRPr kumimoji="1" lang="ja-JP" altLang="en-US" sz="4000" kern="1200" dirty="0">
            <a:latin typeface="HGPｺﾞｼｯｸE" pitchFamily="50" charset="-128"/>
            <a:ea typeface="HGPｺﾞｼｯｸE" pitchFamily="50" charset="-128"/>
          </a:endParaRPr>
        </a:p>
      </dsp:txBody>
      <dsp:txXfrm rot="-5400000">
        <a:off x="790458" y="2063506"/>
        <a:ext cx="6374511" cy="662334"/>
      </dsp:txXfrm>
    </dsp:sp>
    <dsp:sp modelId="{7A7FDAA7-AE01-4E83-8099-D349F1E9A51E}">
      <dsp:nvSpPr>
        <dsp:cNvPr id="0" name=""/>
        <dsp:cNvSpPr/>
      </dsp:nvSpPr>
      <dsp:spPr>
        <a:xfrm rot="5400000">
          <a:off x="-169383" y="3209610"/>
          <a:ext cx="1129224" cy="7904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en-US" altLang="ja-JP" sz="3200" kern="1200" dirty="0" smtClean="0"/>
            <a:t>4</a:t>
          </a:r>
          <a:endParaRPr kumimoji="1" lang="ja-JP" altLang="en-US" sz="3200" kern="1200" dirty="0"/>
        </a:p>
      </dsp:txBody>
      <dsp:txXfrm rot="-5400000">
        <a:off x="1" y="3435456"/>
        <a:ext cx="790457" cy="338767"/>
      </dsp:txXfrm>
    </dsp:sp>
    <dsp:sp modelId="{06140C37-7B96-4021-8D48-A1D667916339}">
      <dsp:nvSpPr>
        <dsp:cNvPr id="0" name=""/>
        <dsp:cNvSpPr/>
      </dsp:nvSpPr>
      <dsp:spPr>
        <a:xfrm rot="5400000">
          <a:off x="3628630" y="202053"/>
          <a:ext cx="733996" cy="641034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kumimoji="1" lang="ja-JP" altLang="en-US" sz="4000" kern="1200" dirty="0" smtClean="0">
              <a:latin typeface="HGPｺﾞｼｯｸE" pitchFamily="50" charset="-128"/>
              <a:ea typeface="HGPｺﾞｼｯｸE" pitchFamily="50" charset="-128"/>
            </a:rPr>
            <a:t>仮説検証</a:t>
          </a:r>
          <a:endParaRPr kumimoji="1" lang="ja-JP" altLang="en-US" sz="4000" kern="1200" dirty="0">
            <a:latin typeface="HGPｺﾞｼｯｸE" pitchFamily="50" charset="-128"/>
            <a:ea typeface="HGPｺﾞｼｯｸE" pitchFamily="50" charset="-128"/>
          </a:endParaRPr>
        </a:p>
      </dsp:txBody>
      <dsp:txXfrm rot="-5400000">
        <a:off x="790458" y="3076057"/>
        <a:ext cx="6374511" cy="662334"/>
      </dsp:txXfrm>
    </dsp:sp>
    <dsp:sp modelId="{9A924BBC-2237-4ABF-8278-8CEE3B72C68F}">
      <dsp:nvSpPr>
        <dsp:cNvPr id="0" name=""/>
        <dsp:cNvSpPr/>
      </dsp:nvSpPr>
      <dsp:spPr>
        <a:xfrm rot="5400000">
          <a:off x="-169383" y="4222161"/>
          <a:ext cx="1129224" cy="7904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en-US" altLang="ja-JP" sz="3200" kern="1200" dirty="0" smtClean="0"/>
            <a:t>5</a:t>
          </a:r>
          <a:endParaRPr kumimoji="1" lang="ja-JP" altLang="en-US" sz="3200" kern="1200" dirty="0"/>
        </a:p>
      </dsp:txBody>
      <dsp:txXfrm rot="-5400000">
        <a:off x="1" y="4448007"/>
        <a:ext cx="790457" cy="338767"/>
      </dsp:txXfrm>
    </dsp:sp>
    <dsp:sp modelId="{AFA32CB4-3C1F-4B23-BE9E-D5B4A49473E9}">
      <dsp:nvSpPr>
        <dsp:cNvPr id="0" name=""/>
        <dsp:cNvSpPr/>
      </dsp:nvSpPr>
      <dsp:spPr>
        <a:xfrm rot="5400000">
          <a:off x="3628630" y="1214604"/>
          <a:ext cx="733996" cy="641034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kumimoji="1" lang="ja-JP" altLang="en-US" sz="4000" kern="1200" dirty="0" smtClean="0">
              <a:latin typeface="HGPｺﾞｼｯｸE" pitchFamily="50" charset="-128"/>
              <a:ea typeface="HGPｺﾞｼｯｸE" pitchFamily="50" charset="-128"/>
            </a:rPr>
            <a:t>まとめ</a:t>
          </a:r>
          <a:endParaRPr kumimoji="1" lang="ja-JP" altLang="en-US" sz="4000" kern="1200" dirty="0">
            <a:latin typeface="HGPｺﾞｼｯｸE" pitchFamily="50" charset="-128"/>
            <a:ea typeface="HGPｺﾞｼｯｸE" pitchFamily="50" charset="-128"/>
          </a:endParaRPr>
        </a:p>
      </dsp:txBody>
      <dsp:txXfrm rot="-5400000">
        <a:off x="790458" y="4088608"/>
        <a:ext cx="6374511" cy="6623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6276E8-BF78-4A26-8D20-9F358B671954}" type="datetimeFigureOut">
              <a:rPr kumimoji="1" lang="ja-JP" altLang="en-US" smtClean="0"/>
              <a:pPr/>
              <a:t>2012/4/29</a:t>
            </a:fld>
            <a:endParaRPr kumimoji="1" lang="ja-JP" altLang="en-US" dirty="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3D1FF8-1678-4188-92C0-F4A51FEC4A5A}" type="slidenum">
              <a:rPr kumimoji="1" lang="ja-JP" altLang="en-US" smtClean="0"/>
              <a:pPr/>
              <a:t>‹#›</a:t>
            </a:fld>
            <a:endParaRPr kumimoji="1" lang="ja-JP" altLang="en-US" dirty="0"/>
          </a:p>
        </p:txBody>
      </p:sp>
    </p:spTree>
    <p:extLst>
      <p:ext uri="{BB962C8B-B14F-4D97-AF65-F5344CB8AC3E}">
        <p14:creationId xmlns:p14="http://schemas.microsoft.com/office/powerpoint/2010/main" val="41218912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0BC6E5-35EF-4A41-A87E-B138D51DEC52}" type="slidenum">
              <a:rPr kumimoji="1" lang="ja-JP" altLang="en-US" smtClean="0"/>
              <a:pPr/>
              <a:t>1</a:t>
            </a:fld>
            <a:endParaRPr kumimoji="1" lang="ja-JP" altLang="en-US" dirty="0"/>
          </a:p>
        </p:txBody>
      </p:sp>
    </p:spTree>
    <p:extLst>
      <p:ext uri="{BB962C8B-B14F-4D97-AF65-F5344CB8AC3E}">
        <p14:creationId xmlns:p14="http://schemas.microsoft.com/office/powerpoint/2010/main" val="192366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10</a:t>
            </a:fld>
            <a:endParaRPr kumimoji="1" lang="ja-JP" altLang="en-US"/>
          </a:p>
        </p:txBody>
      </p:sp>
    </p:spTree>
    <p:extLst>
      <p:ext uri="{BB962C8B-B14F-4D97-AF65-F5344CB8AC3E}">
        <p14:creationId xmlns:p14="http://schemas.microsoft.com/office/powerpoint/2010/main" val="1017753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0BC6E5-35EF-4A41-A87E-B138D51DEC52}" type="slidenum">
              <a:rPr kumimoji="1" lang="ja-JP" altLang="en-US" smtClean="0"/>
              <a:pPr/>
              <a:t>11</a:t>
            </a:fld>
            <a:endParaRPr kumimoji="1" lang="ja-JP" altLang="en-US" dirty="0"/>
          </a:p>
        </p:txBody>
      </p:sp>
    </p:spTree>
    <p:extLst>
      <p:ext uri="{BB962C8B-B14F-4D97-AF65-F5344CB8AC3E}">
        <p14:creationId xmlns:p14="http://schemas.microsoft.com/office/powerpoint/2010/main" val="974674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0BC6E5-35EF-4A41-A87E-B138D51DEC52}" type="slidenum">
              <a:rPr kumimoji="1" lang="ja-JP" altLang="en-US" smtClean="0"/>
              <a:pPr/>
              <a:t>12</a:t>
            </a:fld>
            <a:endParaRPr kumimoji="1" lang="ja-JP" altLang="en-US" dirty="0"/>
          </a:p>
        </p:txBody>
      </p:sp>
    </p:spTree>
    <p:extLst>
      <p:ext uri="{BB962C8B-B14F-4D97-AF65-F5344CB8AC3E}">
        <p14:creationId xmlns:p14="http://schemas.microsoft.com/office/powerpoint/2010/main" val="974674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仮説検証</a:t>
            </a:r>
            <a:endParaRPr kumimoji="1" lang="en-US" altLang="ja-JP" dirty="0" smtClean="0"/>
          </a:p>
          <a:p>
            <a:r>
              <a:rPr kumimoji="1" lang="ja-JP" altLang="en-US" dirty="0" smtClean="0"/>
              <a:t>国内訪問先と現地訪問先を載せる</a:t>
            </a:r>
            <a:endParaRPr kumimoji="1" lang="en-US" altLang="ja-JP" dirty="0" smtClean="0"/>
          </a:p>
          <a:p>
            <a:r>
              <a:rPr kumimoji="1" lang="ja-JP" altLang="en-US" dirty="0" smtClean="0"/>
              <a:t>→　この次のスライドに現地調査訪問先での写真を載せるのもいいね</a:t>
            </a:r>
            <a:endParaRPr kumimoji="1" lang="ja-JP" altLang="en-US" dirty="0"/>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13</a:t>
            </a:fld>
            <a:endParaRPr kumimoji="1" lang="ja-JP" altLang="en-US"/>
          </a:p>
        </p:txBody>
      </p:sp>
    </p:spTree>
    <p:extLst>
      <p:ext uri="{BB962C8B-B14F-4D97-AF65-F5344CB8AC3E}">
        <p14:creationId xmlns:p14="http://schemas.microsoft.com/office/powerpoint/2010/main" val="2325825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14</a:t>
            </a:fld>
            <a:endParaRPr kumimoji="1" lang="ja-JP" altLang="en-US" dirty="0"/>
          </a:p>
        </p:txBody>
      </p:sp>
    </p:spTree>
    <p:extLst>
      <p:ext uri="{BB962C8B-B14F-4D97-AF65-F5344CB8AC3E}">
        <p14:creationId xmlns:p14="http://schemas.microsoft.com/office/powerpoint/2010/main" val="1377319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15</a:t>
            </a:fld>
            <a:endParaRPr kumimoji="1" lang="ja-JP" altLang="en-US" dirty="0"/>
          </a:p>
        </p:txBody>
      </p:sp>
    </p:spTree>
    <p:extLst>
      <p:ext uri="{BB962C8B-B14F-4D97-AF65-F5344CB8AC3E}">
        <p14:creationId xmlns:p14="http://schemas.microsoft.com/office/powerpoint/2010/main" val="2947341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16</a:t>
            </a:fld>
            <a:endParaRPr kumimoji="1" lang="ja-JP" altLang="en-US"/>
          </a:p>
        </p:txBody>
      </p:sp>
    </p:spTree>
    <p:extLst>
      <p:ext uri="{BB962C8B-B14F-4D97-AF65-F5344CB8AC3E}">
        <p14:creationId xmlns:p14="http://schemas.microsoft.com/office/powerpoint/2010/main" val="2282408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17</a:t>
            </a:fld>
            <a:endParaRPr kumimoji="1" lang="ja-JP" altLang="en-US"/>
          </a:p>
        </p:txBody>
      </p:sp>
    </p:spTree>
    <p:extLst>
      <p:ext uri="{BB962C8B-B14F-4D97-AF65-F5344CB8AC3E}">
        <p14:creationId xmlns:p14="http://schemas.microsoft.com/office/powerpoint/2010/main" val="2653153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18</a:t>
            </a:fld>
            <a:endParaRPr kumimoji="1" lang="ja-JP" altLang="en-US" dirty="0"/>
          </a:p>
        </p:txBody>
      </p:sp>
    </p:spTree>
    <p:extLst>
      <p:ext uri="{BB962C8B-B14F-4D97-AF65-F5344CB8AC3E}">
        <p14:creationId xmlns:p14="http://schemas.microsoft.com/office/powerpoint/2010/main" val="116859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教育分権政策の概要と問題点、そして私見として教育分権がどのように原因①経済的要因　②人々の意識に　影響できるかを述べる</a:t>
            </a:r>
            <a:endParaRPr kumimoji="1" lang="ja-JP" altLang="en-US" dirty="0"/>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19</a:t>
            </a:fld>
            <a:endParaRPr kumimoji="1" lang="ja-JP" altLang="en-US" dirty="0"/>
          </a:p>
        </p:txBody>
      </p:sp>
    </p:spTree>
    <p:extLst>
      <p:ext uri="{BB962C8B-B14F-4D97-AF65-F5344CB8AC3E}">
        <p14:creationId xmlns:p14="http://schemas.microsoft.com/office/powerpoint/2010/main" val="344117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0BC6E5-35EF-4A41-A87E-B138D51DEC52}" type="slidenum">
              <a:rPr kumimoji="1" lang="ja-JP" altLang="en-US" smtClean="0"/>
              <a:pPr/>
              <a:t>2</a:t>
            </a:fld>
            <a:endParaRPr kumimoji="1" lang="ja-JP" altLang="en-US" dirty="0"/>
          </a:p>
        </p:txBody>
      </p:sp>
    </p:spTree>
    <p:extLst>
      <p:ext uri="{BB962C8B-B14F-4D97-AF65-F5344CB8AC3E}">
        <p14:creationId xmlns:p14="http://schemas.microsoft.com/office/powerpoint/2010/main" val="354251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20</a:t>
            </a:fld>
            <a:endParaRPr kumimoji="1" lang="ja-JP" altLang="en-US" dirty="0"/>
          </a:p>
        </p:txBody>
      </p:sp>
    </p:spTree>
    <p:extLst>
      <p:ext uri="{BB962C8B-B14F-4D97-AF65-F5344CB8AC3E}">
        <p14:creationId xmlns:p14="http://schemas.microsoft.com/office/powerpoint/2010/main" val="3603846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ノンフォーマル教育は日常の経験等に基づく、組織的ではない生涯にわたる教育プロセスをさす。同時に、ノンフォーマル教育は、ある目的をもって組織される学校教育システム外の教育活動であり、開発途上国においては、現在フォーマル教育を受けていない子どもや成人が対象となる。学校に行けない学齢期の子どもに対するノンフォーマル教育活動においては、フォーマル教育の補完的役割が大きいことから、フォーマル教育システムへの橋渡し、またはフォーマル教育との同等資格の付与が重要となっている。</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　　</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ラオスでの主なノンフォーマル教育は、識字教育と研修事業を指し、主に</a:t>
            </a:r>
            <a:r>
              <a:rPr kumimoji="1" lang="en-US" altLang="ja-JP" sz="1200" kern="1200" dirty="0" smtClean="0">
                <a:solidFill>
                  <a:schemeClr val="tx1"/>
                </a:solidFill>
                <a:latin typeface="+mn-lt"/>
                <a:ea typeface="+mn-ea"/>
                <a:cs typeface="+mn-cs"/>
              </a:rPr>
              <a:t>15-40</a:t>
            </a:r>
            <a:r>
              <a:rPr kumimoji="1" lang="ja-JP" altLang="ja-JP" sz="1200" kern="1200" dirty="0" smtClean="0">
                <a:solidFill>
                  <a:schemeClr val="tx1"/>
                </a:solidFill>
                <a:latin typeface="+mn-lt"/>
                <a:ea typeface="+mn-ea"/>
                <a:cs typeface="+mn-cs"/>
              </a:rPr>
              <a:t>歳の成人を対象とするが、小学校のない遠隔地では、</a:t>
            </a:r>
            <a:r>
              <a:rPr kumimoji="1" lang="en-US" altLang="ja-JP" sz="1200" kern="1200" dirty="0" smtClean="0">
                <a:solidFill>
                  <a:schemeClr val="tx1"/>
                </a:solidFill>
                <a:latin typeface="+mn-lt"/>
                <a:ea typeface="+mn-ea"/>
                <a:cs typeface="+mn-cs"/>
              </a:rPr>
              <a:t>6-11</a:t>
            </a:r>
            <a:r>
              <a:rPr kumimoji="1" lang="ja-JP" altLang="ja-JP" sz="1200" kern="1200" dirty="0" smtClean="0">
                <a:solidFill>
                  <a:schemeClr val="tx1"/>
                </a:solidFill>
                <a:latin typeface="+mn-lt"/>
                <a:ea typeface="+mn-ea"/>
                <a:cs typeface="+mn-cs"/>
              </a:rPr>
              <a:t>歳の子どもをターゲットにしてい</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。識字教育事業は読み書きができない成人（新人）、そして一度識字教育を受けた経験があるが再教育の必要がある成人を対象に短期的な識字教育を行</a:t>
            </a:r>
            <a:r>
              <a:rPr kumimoji="1" lang="ja-JP" altLang="en-US" sz="1200" kern="1200" dirty="0" smtClean="0">
                <a:solidFill>
                  <a:schemeClr val="tx1"/>
                </a:solidFill>
                <a:latin typeface="+mn-lt"/>
                <a:ea typeface="+mn-ea"/>
                <a:cs typeface="+mn-cs"/>
              </a:rPr>
              <a:t>います</a:t>
            </a:r>
            <a:r>
              <a:rPr kumimoji="1" lang="ja-JP" altLang="ja-JP" sz="1200" kern="1200" dirty="0" smtClean="0">
                <a:solidFill>
                  <a:schemeClr val="tx1"/>
                </a:solidFill>
                <a:latin typeface="+mn-lt"/>
                <a:ea typeface="+mn-ea"/>
                <a:cs typeface="+mn-cs"/>
              </a:rPr>
              <a:t>。地域によっては、小学</a:t>
            </a:r>
            <a:r>
              <a:rPr kumimoji="1" lang="en-US" altLang="ja-JP" sz="1200" kern="1200" dirty="0" smtClean="0">
                <a:solidFill>
                  <a:schemeClr val="tx1"/>
                </a:solidFill>
                <a:latin typeface="+mn-lt"/>
                <a:ea typeface="+mn-ea"/>
                <a:cs typeface="+mn-cs"/>
              </a:rPr>
              <a:t>2,3</a:t>
            </a:r>
            <a:r>
              <a:rPr kumimoji="1" lang="ja-JP" altLang="ja-JP" sz="1200" kern="1200" dirty="0" smtClean="0">
                <a:solidFill>
                  <a:schemeClr val="tx1"/>
                </a:solidFill>
                <a:latin typeface="+mn-lt"/>
                <a:ea typeface="+mn-ea"/>
                <a:cs typeface="+mn-cs"/>
              </a:rPr>
              <a:t>年生あるいは</a:t>
            </a:r>
            <a:r>
              <a:rPr kumimoji="1" lang="en-US" altLang="ja-JP" sz="1200" kern="1200" dirty="0" smtClean="0">
                <a:solidFill>
                  <a:schemeClr val="tx1"/>
                </a:solidFill>
                <a:latin typeface="+mn-lt"/>
                <a:ea typeface="+mn-ea"/>
                <a:cs typeface="+mn-cs"/>
              </a:rPr>
              <a:t>5</a:t>
            </a:r>
            <a:r>
              <a:rPr kumimoji="1" lang="ja-JP" altLang="ja-JP" sz="1200" kern="1200" dirty="0" smtClean="0">
                <a:solidFill>
                  <a:schemeClr val="tx1"/>
                </a:solidFill>
                <a:latin typeface="+mn-lt"/>
                <a:ea typeface="+mn-ea"/>
                <a:cs typeface="+mn-cs"/>
              </a:rPr>
              <a:t>年生に相当する修了書が授与され</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。識字教育は地理的条件などにより、年次の数字目標を下回っているが、現在でも年間</a:t>
            </a:r>
            <a:r>
              <a:rPr kumimoji="1" lang="en-US" altLang="ja-JP" sz="1200" kern="1200" dirty="0" smtClean="0">
                <a:solidFill>
                  <a:schemeClr val="tx1"/>
                </a:solidFill>
                <a:latin typeface="+mn-lt"/>
                <a:ea typeface="+mn-ea"/>
                <a:cs typeface="+mn-cs"/>
              </a:rPr>
              <a:t>5</a:t>
            </a:r>
            <a:r>
              <a:rPr kumimoji="1" lang="ja-JP" altLang="ja-JP" sz="1200" kern="1200" dirty="0" smtClean="0">
                <a:solidFill>
                  <a:schemeClr val="tx1"/>
                </a:solidFill>
                <a:latin typeface="+mn-lt"/>
                <a:ea typeface="+mn-ea"/>
                <a:cs typeface="+mn-cs"/>
              </a:rPr>
              <a:t>万人前後が識字教育を受けてい</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a:t>
            </a:r>
          </a:p>
          <a:p>
            <a:r>
              <a:rPr kumimoji="1" lang="ja-JP" altLang="ja-JP" sz="1200" kern="1200" dirty="0" smtClean="0">
                <a:solidFill>
                  <a:schemeClr val="tx1"/>
                </a:solidFill>
                <a:latin typeface="+mn-lt"/>
                <a:ea typeface="+mn-ea"/>
                <a:cs typeface="+mn-cs"/>
              </a:rPr>
              <a:t>また、初等・中等・教育研修事業は一般農民や地方公務員を対象とした教育レベルの向上を目指すものであり、近年、初等・中等教育研修者が増加傾向にあ</a:t>
            </a:r>
            <a:r>
              <a:rPr kumimoji="1" lang="ja-JP" altLang="en-US" sz="1200" kern="1200" dirty="0" smtClean="0">
                <a:solidFill>
                  <a:schemeClr val="tx1"/>
                </a:solidFill>
                <a:latin typeface="+mn-lt"/>
                <a:ea typeface="+mn-ea"/>
                <a:cs typeface="+mn-cs"/>
              </a:rPr>
              <a:t>り、</a:t>
            </a:r>
            <a:r>
              <a:rPr kumimoji="1" lang="ja-JP" altLang="ja-JP" sz="1200" kern="1200" dirty="0" smtClean="0">
                <a:solidFill>
                  <a:schemeClr val="tx1"/>
                </a:solidFill>
                <a:latin typeface="+mn-lt"/>
                <a:ea typeface="+mn-ea"/>
                <a:cs typeface="+mn-cs"/>
              </a:rPr>
              <a:t>現在の識字教育活動は、非識字者の人口増加に苦戦してい</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少数民族に対してのノンフォーマル教育にポイントを絞ってみると、山岳地帯の多いラオスでは、教師が山の上まで指導に行くことが困難であるため、政府は低地の農村を合併させそこに学校を建設し、人々に低地への移動を促しているが一向に改善の色が見られないのが現状</a:t>
            </a:r>
            <a:r>
              <a:rPr kumimoji="1" lang="ja-JP" altLang="en-US" sz="1200" kern="1200" dirty="0" smtClean="0">
                <a:solidFill>
                  <a:schemeClr val="tx1"/>
                </a:solidFill>
                <a:latin typeface="+mn-lt"/>
                <a:ea typeface="+mn-ea"/>
                <a:cs typeface="+mn-cs"/>
              </a:rPr>
              <a:t>となっています</a:t>
            </a:r>
            <a:r>
              <a:rPr kumimoji="1" lang="ja-JP" altLang="ja-JP" sz="1200" kern="1200" dirty="0" smtClean="0">
                <a:solidFill>
                  <a:schemeClr val="tx1"/>
                </a:solidFill>
                <a:latin typeface="+mn-lt"/>
                <a:ea typeface="+mn-ea"/>
                <a:cs typeface="+mn-cs"/>
              </a:rPr>
              <a:t>。</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貧しい子どもたちを対象として奨学金や全寮制の学校へのアクセスの確保をしてい</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が、資金面の限界によりその数は制限されてしま</a:t>
            </a:r>
            <a:r>
              <a:rPr kumimoji="1" lang="ja-JP" altLang="en-US" sz="1200" kern="1200" dirty="0" smtClean="0">
                <a:solidFill>
                  <a:schemeClr val="tx1"/>
                </a:solidFill>
                <a:latin typeface="+mn-lt"/>
                <a:ea typeface="+mn-ea"/>
                <a:cs typeface="+mn-cs"/>
              </a:rPr>
              <a:t>います</a:t>
            </a:r>
            <a:r>
              <a:rPr kumimoji="1" lang="ja-JP" altLang="ja-JP" sz="1200" kern="1200" dirty="0" smtClean="0">
                <a:solidFill>
                  <a:schemeClr val="tx1"/>
                </a:solidFill>
                <a:latin typeface="+mn-lt"/>
                <a:ea typeface="+mn-ea"/>
                <a:cs typeface="+mn-cs"/>
              </a:rPr>
              <a:t>。教育省は、１つの少数派民族に特化し支援を行うなどの態度は示さず、国全体をラオとして捉えるという姿勢をみせ政策を検討し、現在存在するラオス少数派民族も初等教育修了率を上げるためのノンフォーマル教育政策として、</a:t>
            </a:r>
            <a:r>
              <a:rPr kumimoji="1" lang="en-US" altLang="ja-JP" sz="1200" kern="1200" dirty="0" smtClean="0">
                <a:solidFill>
                  <a:schemeClr val="tx1"/>
                </a:solidFill>
                <a:latin typeface="+mn-lt"/>
                <a:ea typeface="+mn-ea"/>
                <a:cs typeface="+mn-cs"/>
              </a:rPr>
              <a:t>Mobile</a:t>
            </a:r>
            <a:r>
              <a:rPr kumimoji="1" lang="ja-JP" altLang="ja-JP"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teacher</a:t>
            </a:r>
            <a:r>
              <a:rPr kumimoji="1" lang="ja-JP" altLang="ja-JP" sz="1200" kern="1200" dirty="0" smtClean="0">
                <a:solidFill>
                  <a:schemeClr val="tx1"/>
                </a:solidFill>
                <a:latin typeface="+mn-lt"/>
                <a:ea typeface="+mn-ea"/>
                <a:cs typeface="+mn-cs"/>
              </a:rPr>
              <a:t>制を導入している。この制度は、山岳出身者の教師を現地で調達し、高地に派遣するのが主な流れであるが、文字の読解ができる教師が希少であり適切な教員の確保が困難であること、教育の重要性に理解を欠く親が多く存在するため、リターンがすぐに見込めない教育に投資をするという考えに至っていないなどの問題を抱えている。また、貧困による学校の悪状況により、学校で勉強をするために自ら学校周辺にテントを建て生活する生徒も見受けられるそうである。</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200" kern="120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21</a:t>
            </a:fld>
            <a:endParaRPr kumimoji="1" lang="ja-JP" altLang="en-US" dirty="0"/>
          </a:p>
        </p:txBody>
      </p:sp>
    </p:spTree>
    <p:extLst>
      <p:ext uri="{BB962C8B-B14F-4D97-AF65-F5344CB8AC3E}">
        <p14:creationId xmlns:p14="http://schemas.microsoft.com/office/powerpoint/2010/main" val="1428529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latin typeface="+mn-lt"/>
                <a:ea typeface="+mn-ea"/>
                <a:cs typeface="+mn-cs"/>
              </a:rPr>
              <a:t>フォーマル教育・ノンフォーマル教育の双方において少数派民族の教育が直面している障害は共通して存在しており、人々の教育に対しての意識の低さ、財政支援の不均衡・教員やプログラムの低さ・困難な教員確保などが挙げられ</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ノンフォーマル教育が抱える固有の問題としてはノンフォーマル教育に携わっている人々自身が、フォーマル教育とノンフォーマル教育の違いを把握していないことやノンフォーマル教育の効果についての理解が浸透していないことによる国からの低い算配分があげられ、</a:t>
            </a:r>
            <a:r>
              <a:rPr kumimoji="1" lang="en-US" altLang="ja-JP" sz="1200" kern="1200" dirty="0" smtClean="0">
                <a:solidFill>
                  <a:schemeClr val="tx1"/>
                </a:solidFill>
                <a:latin typeface="+mn-lt"/>
                <a:ea typeface="+mn-ea"/>
                <a:cs typeface="+mn-cs"/>
              </a:rPr>
              <a:t>2012</a:t>
            </a:r>
            <a:r>
              <a:rPr kumimoji="1" lang="ja-JP" altLang="ja-JP" sz="1200" kern="1200" dirty="0" smtClean="0">
                <a:solidFill>
                  <a:schemeClr val="tx1"/>
                </a:solidFill>
                <a:latin typeface="+mn-lt"/>
                <a:ea typeface="+mn-ea"/>
                <a:cs typeface="+mn-cs"/>
              </a:rPr>
              <a:t>年度の予算はわずか</a:t>
            </a:r>
            <a:r>
              <a:rPr kumimoji="1" lang="en-US" altLang="ja-JP" sz="1200" kern="1200" dirty="0" smtClean="0">
                <a:solidFill>
                  <a:schemeClr val="tx1"/>
                </a:solidFill>
                <a:latin typeface="+mn-lt"/>
                <a:ea typeface="+mn-ea"/>
                <a:cs typeface="+mn-cs"/>
              </a:rPr>
              <a:t>2%</a:t>
            </a:r>
            <a:r>
              <a:rPr kumimoji="1" lang="ja-JP" altLang="ja-JP" sz="1200" kern="1200" dirty="0" smtClean="0">
                <a:solidFill>
                  <a:schemeClr val="tx1"/>
                </a:solidFill>
                <a:latin typeface="+mn-lt"/>
                <a:ea typeface="+mn-ea"/>
                <a:cs typeface="+mn-cs"/>
              </a:rPr>
              <a:t>となっている。前述したように、ノンフォーマル教育では、主に識字教育ばかりが行われ、生活に密接した事項に関しての教育は行われ</a:t>
            </a:r>
            <a:r>
              <a:rPr kumimoji="1" lang="ja-JP" altLang="en-US" sz="1200" kern="1200" dirty="0" smtClean="0">
                <a:solidFill>
                  <a:schemeClr val="tx1"/>
                </a:solidFill>
                <a:latin typeface="+mn-lt"/>
                <a:ea typeface="+mn-ea"/>
                <a:cs typeface="+mn-cs"/>
              </a:rPr>
              <a:t>難いのが現状です</a:t>
            </a:r>
            <a:r>
              <a:rPr kumimoji="1" lang="ja-JP" altLang="ja-JP" sz="1200" kern="1200" dirty="0" smtClean="0">
                <a:solidFill>
                  <a:schemeClr val="tx1"/>
                </a:solidFill>
                <a:latin typeface="+mn-lt"/>
                <a:ea typeface="+mn-ea"/>
                <a:cs typeface="+mn-cs"/>
              </a:rPr>
              <a:t>。</a:t>
            </a:r>
          </a:p>
          <a:p>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ノンフォーマル教育の実施のために、外部支援は特に財政面において必要不可欠な存在となっており、実際に現在では</a:t>
            </a:r>
            <a:r>
              <a:rPr kumimoji="1" lang="en-US" altLang="ja-JP" sz="1200" kern="1200" dirty="0" smtClean="0">
                <a:solidFill>
                  <a:schemeClr val="tx1"/>
                </a:solidFill>
                <a:latin typeface="+mn-lt"/>
                <a:ea typeface="+mn-ea"/>
                <a:cs typeface="+mn-cs"/>
              </a:rPr>
              <a:t>5-6</a:t>
            </a:r>
            <a:r>
              <a:rPr kumimoji="1" lang="ja-JP" altLang="ja-JP" sz="1200" kern="1200" dirty="0" smtClean="0">
                <a:solidFill>
                  <a:schemeClr val="tx1"/>
                </a:solidFill>
                <a:latin typeface="+mn-lt"/>
                <a:ea typeface="+mn-ea"/>
                <a:cs typeface="+mn-cs"/>
              </a:rPr>
              <a:t>の</a:t>
            </a:r>
            <a:r>
              <a:rPr kumimoji="1" lang="en-US" altLang="ja-JP" sz="1200" kern="1200" dirty="0" smtClean="0">
                <a:solidFill>
                  <a:schemeClr val="tx1"/>
                </a:solidFill>
                <a:latin typeface="+mn-lt"/>
                <a:ea typeface="+mn-ea"/>
                <a:cs typeface="+mn-cs"/>
              </a:rPr>
              <a:t>NGO</a:t>
            </a:r>
            <a:r>
              <a:rPr kumimoji="1" lang="ja-JP" altLang="ja-JP" sz="1200" kern="1200" dirty="0" smtClean="0">
                <a:solidFill>
                  <a:schemeClr val="tx1"/>
                </a:solidFill>
                <a:latin typeface="+mn-lt"/>
                <a:ea typeface="+mn-ea"/>
                <a:cs typeface="+mn-cs"/>
              </a:rPr>
              <a:t>がラオスのノンフォーマル教育に携わっている。</a:t>
            </a:r>
            <a:r>
              <a:rPr kumimoji="1" lang="en-US" altLang="ja-JP" sz="1200" kern="1200" dirty="0" smtClean="0">
                <a:solidFill>
                  <a:schemeClr val="tx1"/>
                </a:solidFill>
                <a:latin typeface="+mn-lt"/>
                <a:ea typeface="+mn-ea"/>
                <a:cs typeface="+mn-cs"/>
              </a:rPr>
              <a:t>5-6</a:t>
            </a:r>
            <a:r>
              <a:rPr kumimoji="1" lang="ja-JP" altLang="ja-JP" sz="1200" kern="1200" dirty="0" smtClean="0">
                <a:solidFill>
                  <a:schemeClr val="tx1"/>
                </a:solidFill>
                <a:latin typeface="+mn-lt"/>
                <a:ea typeface="+mn-ea"/>
                <a:cs typeface="+mn-cs"/>
              </a:rPr>
              <a:t>という数は相対的に少なく、外国の援助団体が活動する際必要となる許可の申請手続きが煩雑で時間を費やすことや、多くの団体が</a:t>
            </a:r>
            <a:r>
              <a:rPr kumimoji="1" lang="en-US" altLang="ja-JP" sz="1200" kern="1200" dirty="0" smtClean="0">
                <a:solidFill>
                  <a:schemeClr val="tx1"/>
                </a:solidFill>
                <a:latin typeface="+mn-lt"/>
                <a:ea typeface="+mn-ea"/>
                <a:cs typeface="+mn-cs"/>
              </a:rPr>
              <a:t>3</a:t>
            </a:r>
            <a:r>
              <a:rPr kumimoji="1" lang="ja-JP" altLang="ja-JP" sz="1200" kern="1200" dirty="0" smtClean="0">
                <a:solidFill>
                  <a:schemeClr val="tx1"/>
                </a:solidFill>
                <a:latin typeface="+mn-lt"/>
                <a:ea typeface="+mn-ea"/>
                <a:cs typeface="+mn-cs"/>
              </a:rPr>
              <a:t>年ごとに政府との間に</a:t>
            </a:r>
            <a:r>
              <a:rPr kumimoji="1" lang="en-US" altLang="ja-JP" sz="1200" kern="1200" dirty="0" smtClean="0">
                <a:solidFill>
                  <a:schemeClr val="tx1"/>
                </a:solidFill>
                <a:latin typeface="+mn-lt"/>
                <a:ea typeface="+mn-ea"/>
                <a:cs typeface="+mn-cs"/>
              </a:rPr>
              <a:t>MOU</a:t>
            </a:r>
            <a:r>
              <a:rPr kumimoji="1" lang="ja-JP" altLang="ja-JP" sz="1200" kern="1200" dirty="0" smtClean="0">
                <a:solidFill>
                  <a:schemeClr val="tx1"/>
                </a:solidFill>
                <a:latin typeface="+mn-lt"/>
                <a:ea typeface="+mn-ea"/>
                <a:cs typeface="+mn-cs"/>
              </a:rPr>
              <a:t>という覚書を結ぶために活動計画書を提出する義務があることが多くの時間を浪費につながり、こうした政府が課す多くの制約がプロジェクトの効率的な進行の妨げしている。同時に、外部の</a:t>
            </a:r>
            <a:r>
              <a:rPr kumimoji="1" lang="en-US" altLang="ja-JP" sz="1200" kern="1200" dirty="0" smtClean="0">
                <a:solidFill>
                  <a:schemeClr val="tx1"/>
                </a:solidFill>
                <a:latin typeface="+mn-lt"/>
                <a:ea typeface="+mn-ea"/>
                <a:cs typeface="+mn-cs"/>
              </a:rPr>
              <a:t>NGO</a:t>
            </a:r>
            <a:r>
              <a:rPr kumimoji="1" lang="ja-JP" altLang="ja-JP" sz="1200" kern="1200" dirty="0" smtClean="0">
                <a:solidFill>
                  <a:schemeClr val="tx1"/>
                </a:solidFill>
                <a:latin typeface="+mn-lt"/>
                <a:ea typeface="+mn-ea"/>
                <a:cs typeface="+mn-cs"/>
              </a:rPr>
              <a:t>等はノンフォーマル教育ないしは教育セクターの効果の測定が難しいことから農業などの分野に投資しがちであることも現状</a:t>
            </a:r>
            <a:r>
              <a:rPr kumimoji="1" lang="ja-JP" altLang="en-US" sz="1200" kern="1200" dirty="0" smtClean="0">
                <a:solidFill>
                  <a:schemeClr val="tx1"/>
                </a:solidFill>
                <a:latin typeface="+mn-lt"/>
                <a:ea typeface="+mn-ea"/>
                <a:cs typeface="+mn-cs"/>
              </a:rPr>
              <a:t>と</a:t>
            </a:r>
            <a:r>
              <a:rPr kumimoji="1" lang="ja-JP" altLang="en-US" sz="1200" kern="1200" smtClean="0">
                <a:solidFill>
                  <a:schemeClr val="tx1"/>
                </a:solidFill>
                <a:latin typeface="+mn-lt"/>
                <a:ea typeface="+mn-ea"/>
                <a:cs typeface="+mn-cs"/>
              </a:rPr>
              <a:t>なっています</a:t>
            </a:r>
            <a:r>
              <a:rPr kumimoji="1" lang="ja-JP" altLang="ja-JP" sz="1200" kern="1200" smtClean="0">
                <a:solidFill>
                  <a:schemeClr val="tx1"/>
                </a:solidFill>
                <a:latin typeface="+mn-lt"/>
                <a:ea typeface="+mn-ea"/>
                <a:cs typeface="+mn-cs"/>
              </a:rPr>
              <a:t>。</a:t>
            </a:r>
            <a:endParaRPr kumimoji="1" lang="ja-JP"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ラオス政府は以上のようなシステムを根本から見直し、外部団体が活動しやすい環境整備を行い外部支援の拡充に努める必要がある。また、政府自身が許可を要したり、活動計画書の提示を義務とするならばその際にラオス政府と</a:t>
            </a:r>
            <a:r>
              <a:rPr kumimoji="1" lang="en-US" altLang="ja-JP" sz="1200" kern="1200" dirty="0" smtClean="0">
                <a:solidFill>
                  <a:schemeClr val="tx1"/>
                </a:solidFill>
                <a:latin typeface="+mn-lt"/>
                <a:ea typeface="+mn-ea"/>
                <a:cs typeface="+mn-cs"/>
              </a:rPr>
              <a:t>NGO</a:t>
            </a:r>
            <a:r>
              <a:rPr kumimoji="1" lang="ja-JP" altLang="ja-JP" sz="1200" kern="1200" dirty="0" smtClean="0">
                <a:solidFill>
                  <a:schemeClr val="tx1"/>
                </a:solidFill>
                <a:latin typeface="+mn-lt"/>
                <a:ea typeface="+mn-ea"/>
                <a:cs typeface="+mn-cs"/>
              </a:rPr>
              <a:t>間での共同合意の場を設けることも必要である。現段階では、</a:t>
            </a:r>
            <a:r>
              <a:rPr kumimoji="1" lang="en-US" altLang="ja-JP" sz="1200" kern="1200" dirty="0" smtClean="0">
                <a:solidFill>
                  <a:schemeClr val="tx1"/>
                </a:solidFill>
                <a:latin typeface="+mn-lt"/>
                <a:ea typeface="+mn-ea"/>
                <a:cs typeface="+mn-cs"/>
              </a:rPr>
              <a:t>2015</a:t>
            </a:r>
            <a:r>
              <a:rPr kumimoji="1" lang="ja-JP" altLang="ja-JP" sz="1200" kern="1200" dirty="0" smtClean="0">
                <a:solidFill>
                  <a:schemeClr val="tx1"/>
                </a:solidFill>
                <a:latin typeface="+mn-lt"/>
                <a:ea typeface="+mn-ea"/>
                <a:cs typeface="+mn-cs"/>
              </a:rPr>
              <a:t>年までの</a:t>
            </a:r>
            <a:r>
              <a:rPr kumimoji="1" lang="en-US" altLang="ja-JP" sz="1200" kern="1200" dirty="0" smtClean="0">
                <a:solidFill>
                  <a:schemeClr val="tx1"/>
                </a:solidFill>
                <a:latin typeface="+mn-lt"/>
                <a:ea typeface="+mn-ea"/>
                <a:cs typeface="+mn-cs"/>
              </a:rPr>
              <a:t>MDGs</a:t>
            </a:r>
            <a:r>
              <a:rPr kumimoji="1" lang="ja-JP" altLang="ja-JP" sz="1200" kern="1200" dirty="0" smtClean="0">
                <a:solidFill>
                  <a:schemeClr val="tx1"/>
                </a:solidFill>
                <a:latin typeface="+mn-lt"/>
                <a:ea typeface="+mn-ea"/>
                <a:cs typeface="+mn-cs"/>
              </a:rPr>
              <a:t>（初等教育修了</a:t>
            </a:r>
            <a:r>
              <a:rPr kumimoji="1" lang="en-US" altLang="ja-JP" sz="1200" kern="1200" dirty="0" smtClean="0">
                <a:solidFill>
                  <a:schemeClr val="tx1"/>
                </a:solidFill>
                <a:latin typeface="+mn-lt"/>
                <a:ea typeface="+mn-ea"/>
                <a:cs typeface="+mn-cs"/>
              </a:rPr>
              <a:t>99%</a:t>
            </a:r>
            <a:r>
              <a:rPr kumimoji="1" lang="ja-JP" altLang="ja-JP" sz="1200" kern="1200" dirty="0" smtClean="0">
                <a:solidFill>
                  <a:schemeClr val="tx1"/>
                </a:solidFill>
                <a:latin typeface="+mn-lt"/>
                <a:ea typeface="+mn-ea"/>
                <a:cs typeface="+mn-cs"/>
              </a:rPr>
              <a:t>）に到達することを目標として掲げているため、その目標に向けた外部支援団体との共同合意をした上での活動や、</a:t>
            </a:r>
            <a:r>
              <a:rPr kumimoji="1" lang="en-US" altLang="ja-JP" sz="1200" kern="1200" dirty="0" smtClean="0">
                <a:solidFill>
                  <a:schemeClr val="tx1"/>
                </a:solidFill>
                <a:latin typeface="+mn-lt"/>
                <a:ea typeface="+mn-ea"/>
                <a:cs typeface="+mn-cs"/>
              </a:rPr>
              <a:t>Mobile teacher</a:t>
            </a:r>
            <a:r>
              <a:rPr kumimoji="1" lang="ja-JP" altLang="ja-JP" sz="1200" kern="1200" dirty="0" smtClean="0">
                <a:solidFill>
                  <a:schemeClr val="tx1"/>
                </a:solidFill>
                <a:latin typeface="+mn-lt"/>
                <a:ea typeface="+mn-ea"/>
                <a:cs typeface="+mn-cs"/>
              </a:rPr>
              <a:t>制、成人教育（</a:t>
            </a:r>
            <a:r>
              <a:rPr kumimoji="1" lang="en-US" altLang="ja-JP" sz="1200" kern="1200" dirty="0" smtClean="0">
                <a:solidFill>
                  <a:schemeClr val="tx1"/>
                </a:solidFill>
                <a:latin typeface="+mn-lt"/>
                <a:ea typeface="+mn-ea"/>
                <a:cs typeface="+mn-cs"/>
              </a:rPr>
              <a:t>15</a:t>
            </a:r>
            <a:r>
              <a:rPr kumimoji="1" lang="ja-JP" altLang="ja-JP" sz="1200" kern="1200" dirty="0" smtClean="0">
                <a:solidFill>
                  <a:schemeClr val="tx1"/>
                </a:solidFill>
                <a:latin typeface="+mn-lt"/>
                <a:ea typeface="+mn-ea"/>
                <a:cs typeface="+mn-cs"/>
              </a:rPr>
              <a:t>歳以上）などを通し目標実現のためにもフォーマル教育とノンフォーマル教育の連携が欠かせないのである。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22</a:t>
            </a:fld>
            <a:endParaRPr kumimoji="1" lang="ja-JP" altLang="en-US" dirty="0"/>
          </a:p>
        </p:txBody>
      </p:sp>
    </p:spTree>
    <p:extLst>
      <p:ext uri="{BB962C8B-B14F-4D97-AF65-F5344CB8AC3E}">
        <p14:creationId xmlns:p14="http://schemas.microsoft.com/office/powerpoint/2010/main" val="434490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23</a:t>
            </a:fld>
            <a:endParaRPr kumimoji="1" lang="ja-JP" altLang="en-US" dirty="0"/>
          </a:p>
        </p:txBody>
      </p:sp>
    </p:spTree>
    <p:extLst>
      <p:ext uri="{BB962C8B-B14F-4D97-AF65-F5344CB8AC3E}">
        <p14:creationId xmlns:p14="http://schemas.microsoft.com/office/powerpoint/2010/main" val="3109410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・参考文献で各自使ったものがあったら適宜追加してください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24</a:t>
            </a:fld>
            <a:endParaRPr kumimoji="1" lang="ja-JP" altLang="en-US" dirty="0"/>
          </a:p>
        </p:txBody>
      </p:sp>
    </p:spTree>
    <p:extLst>
      <p:ext uri="{BB962C8B-B14F-4D97-AF65-F5344CB8AC3E}">
        <p14:creationId xmlns:p14="http://schemas.microsoft.com/office/powerpoint/2010/main" val="4057724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3D1FF8-1678-4188-92C0-F4A51FEC4A5A}" type="slidenum">
              <a:rPr kumimoji="1" lang="ja-JP" altLang="en-US" smtClean="0"/>
              <a:pPr/>
              <a:t>25</a:t>
            </a:fld>
            <a:endParaRPr kumimoji="1" lang="ja-JP" altLang="en-US" dirty="0"/>
          </a:p>
        </p:txBody>
      </p:sp>
    </p:spTree>
    <p:extLst>
      <p:ext uri="{BB962C8B-B14F-4D97-AF65-F5344CB8AC3E}">
        <p14:creationId xmlns:p14="http://schemas.microsoft.com/office/powerpoint/2010/main" val="394684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　まず、はじめにラオスの初等教育の現状と私たちの研究の目標について説明したいと思います。</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latin typeface="+mn-lt"/>
              <a:ea typeface="+mn-ea"/>
              <a:cs typeface="+mn-cs"/>
            </a:endParaRPr>
          </a:p>
          <a:p>
            <a:r>
              <a:rPr kumimoji="1" lang="ja-JP" altLang="en-US" sz="1200" kern="1200" dirty="0" smtClean="0">
                <a:solidFill>
                  <a:schemeClr val="tx1"/>
                </a:solidFill>
                <a:latin typeface="+mn-lt"/>
                <a:ea typeface="+mn-ea"/>
                <a:cs typeface="+mn-cs"/>
              </a:rPr>
              <a:t>　</a:t>
            </a:r>
            <a:r>
              <a:rPr kumimoji="1" lang="en-US" altLang="ja-JP" sz="1200" kern="1200" dirty="0" smtClean="0">
                <a:solidFill>
                  <a:schemeClr val="tx1"/>
                </a:solidFill>
                <a:latin typeface="+mn-lt"/>
                <a:ea typeface="+mn-ea"/>
                <a:cs typeface="+mn-cs"/>
              </a:rPr>
              <a:t>1</a:t>
            </a:r>
            <a:r>
              <a:rPr kumimoji="1" lang="ja-JP" altLang="ja-JP" sz="1200" kern="1200" dirty="0" smtClean="0">
                <a:solidFill>
                  <a:schemeClr val="tx1"/>
                </a:solidFill>
                <a:latin typeface="+mn-lt"/>
                <a:ea typeface="+mn-ea"/>
                <a:cs typeface="+mn-cs"/>
              </a:rPr>
              <a:t>国の社会における教育の役割が重要であることは、先進国においても途上国においても広く認識されてい</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。本研究の対象国は、国民総生産の数値も世界でほぼ</a:t>
            </a:r>
            <a:r>
              <a:rPr kumimoji="1" lang="en-US" altLang="ja-JP" sz="1200" kern="1200" dirty="0" smtClean="0">
                <a:solidFill>
                  <a:schemeClr val="tx1"/>
                </a:solidFill>
                <a:latin typeface="+mn-lt"/>
                <a:ea typeface="+mn-ea"/>
                <a:cs typeface="+mn-cs"/>
              </a:rPr>
              <a:t>100</a:t>
            </a:r>
            <a:r>
              <a:rPr kumimoji="1" lang="ja-JP" altLang="ja-JP" sz="1200" kern="1200" dirty="0" smtClean="0">
                <a:solidFill>
                  <a:schemeClr val="tx1"/>
                </a:solidFill>
                <a:latin typeface="+mn-lt"/>
                <a:ea typeface="+mn-ea"/>
                <a:cs typeface="+mn-cs"/>
              </a:rPr>
              <a:t>位であり、低開発国として位置づけられるラオスで</a:t>
            </a:r>
            <a:r>
              <a:rPr kumimoji="1" lang="ja-JP" altLang="en-US" sz="1200" kern="1200" dirty="0" smtClean="0">
                <a:solidFill>
                  <a:schemeClr val="tx1"/>
                </a:solidFill>
                <a:latin typeface="+mn-lt"/>
                <a:ea typeface="+mn-ea"/>
                <a:cs typeface="+mn-cs"/>
              </a:rPr>
              <a:t>すが</a:t>
            </a:r>
            <a:r>
              <a:rPr kumimoji="1" lang="ja-JP" altLang="ja-JP" sz="1200" kern="1200" dirty="0" smtClean="0">
                <a:solidFill>
                  <a:schemeClr val="tx1"/>
                </a:solidFill>
                <a:latin typeface="+mn-lt"/>
                <a:ea typeface="+mn-ea"/>
                <a:cs typeface="+mn-cs"/>
              </a:rPr>
              <a:t>、発展途上国であり、あらゆる問題を抱えるラオスにおいて、まずなぜ教育に焦点を当てるのか</a:t>
            </a:r>
            <a:r>
              <a:rPr kumimoji="1" lang="ja-JP" altLang="en-US"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教育が経済発展に結びつくという点</a:t>
            </a:r>
            <a:r>
              <a:rPr kumimoji="1" lang="ja-JP" altLang="en-US"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教育が社会発展に結びつくという効果</a:t>
            </a:r>
            <a:r>
              <a:rPr kumimoji="1" lang="ja-JP" altLang="en-US"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教育がもたらす各個人自身の発展・成長への効果</a:t>
            </a:r>
            <a:r>
              <a:rPr kumimoji="1" lang="ja-JP" altLang="en-US" sz="1200" kern="1200" dirty="0" smtClean="0">
                <a:solidFill>
                  <a:schemeClr val="tx1"/>
                </a:solidFill>
                <a:latin typeface="+mn-lt"/>
                <a:ea typeface="+mn-ea"/>
                <a:cs typeface="+mn-cs"/>
              </a:rPr>
              <a:t>この</a:t>
            </a:r>
            <a:r>
              <a:rPr kumimoji="1" lang="en-US" altLang="ja-JP" sz="1200" kern="1200" dirty="0" smtClean="0">
                <a:solidFill>
                  <a:schemeClr val="tx1"/>
                </a:solidFill>
                <a:latin typeface="+mn-lt"/>
                <a:ea typeface="+mn-ea"/>
                <a:cs typeface="+mn-cs"/>
              </a:rPr>
              <a:t>3</a:t>
            </a:r>
            <a:r>
              <a:rPr kumimoji="1" lang="ja-JP" altLang="ja-JP" sz="1200" kern="1200" dirty="0" err="1" smtClean="0">
                <a:solidFill>
                  <a:schemeClr val="tx1"/>
                </a:solidFill>
                <a:latin typeface="+mn-lt"/>
                <a:ea typeface="+mn-ea"/>
                <a:cs typeface="+mn-cs"/>
              </a:rPr>
              <a:t>つの</a:t>
            </a:r>
            <a:r>
              <a:rPr kumimoji="1" lang="ja-JP" altLang="ja-JP" sz="1200" kern="1200" dirty="0" smtClean="0">
                <a:solidFill>
                  <a:schemeClr val="tx1"/>
                </a:solidFill>
                <a:latin typeface="+mn-lt"/>
                <a:ea typeface="+mn-ea"/>
                <a:cs typeface="+mn-cs"/>
              </a:rPr>
              <a:t>側面を踏まえると、ラオスのような途上国にとって教育がいかに重要な役割を果たしており、いかに不可欠な意義を持っているかを認識することができ</a:t>
            </a:r>
            <a:r>
              <a:rPr kumimoji="1" lang="ja-JP" altLang="en-US" sz="1200" kern="1200" dirty="0" smtClean="0">
                <a:solidFill>
                  <a:schemeClr val="tx1"/>
                </a:solidFill>
                <a:latin typeface="+mn-lt"/>
                <a:ea typeface="+mn-ea"/>
                <a:cs typeface="+mn-cs"/>
              </a:rPr>
              <a:t>ます。</a:t>
            </a:r>
            <a:endParaRPr kumimoji="1" lang="ja-JP"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近年になって教育に焦点が当てられるようになった背景には、</a:t>
            </a:r>
            <a:r>
              <a:rPr kumimoji="1" lang="en-US" altLang="ja-JP" sz="1200" kern="1200" dirty="0" smtClean="0">
                <a:solidFill>
                  <a:schemeClr val="tx1"/>
                </a:solidFill>
                <a:latin typeface="+mn-lt"/>
                <a:ea typeface="+mn-ea"/>
                <a:cs typeface="+mn-cs"/>
              </a:rPr>
              <a:t>1990</a:t>
            </a:r>
            <a:r>
              <a:rPr kumimoji="1" lang="ja-JP" altLang="ja-JP" sz="1200" kern="1200" dirty="0" smtClean="0">
                <a:solidFill>
                  <a:schemeClr val="tx1"/>
                </a:solidFill>
                <a:latin typeface="+mn-lt"/>
                <a:ea typeface="+mn-ea"/>
                <a:cs typeface="+mn-cs"/>
              </a:rPr>
              <a:t>年にタイのジョムティエンにおいて「万人のための教育（</a:t>
            </a:r>
            <a:r>
              <a:rPr kumimoji="1" lang="en-US" altLang="ja-JP" sz="1200" kern="1200" dirty="0" smtClean="0">
                <a:solidFill>
                  <a:schemeClr val="tx1"/>
                </a:solidFill>
                <a:latin typeface="+mn-lt"/>
                <a:ea typeface="+mn-ea"/>
                <a:cs typeface="+mn-cs"/>
              </a:rPr>
              <a:t>EFA</a:t>
            </a:r>
            <a:r>
              <a:rPr kumimoji="1" lang="ja-JP" altLang="ja-JP" sz="1200" kern="1200" dirty="0" smtClean="0">
                <a:solidFill>
                  <a:schemeClr val="tx1"/>
                </a:solidFill>
                <a:latin typeface="+mn-lt"/>
                <a:ea typeface="+mn-ea"/>
                <a:cs typeface="+mn-cs"/>
              </a:rPr>
              <a:t>）会議」が開催され、国際的に基礎教育の重要性が認識されたことにあると考えられ</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。このことは、ラオス政府にとっても例外ではなく、初等教育の拡充に重点を置き、少数派民族を含めた全国民に対する普遍的で平等な教育機会を推進する政策実行の後押しとな</a:t>
            </a:r>
            <a:r>
              <a:rPr kumimoji="1" lang="ja-JP" altLang="en-US" sz="1200" kern="1200" dirty="0" smtClean="0">
                <a:solidFill>
                  <a:schemeClr val="tx1"/>
                </a:solidFill>
                <a:latin typeface="+mn-lt"/>
                <a:ea typeface="+mn-ea"/>
                <a:cs typeface="+mn-cs"/>
              </a:rPr>
              <a:t>りました。また、２０００年の国連サミットにおけるミレニアム開発目標においても、２０１５年までの初等教育完全普及が目標とされました。</a:t>
            </a:r>
            <a:r>
              <a:rPr kumimoji="1" lang="en-US" altLang="ja-JP" sz="1200" kern="1200" dirty="0" smtClean="0">
                <a:solidFill>
                  <a:schemeClr val="tx1"/>
                </a:solidFill>
                <a:latin typeface="+mn-lt"/>
                <a:ea typeface="+mn-ea"/>
                <a:cs typeface="+mn-cs"/>
              </a:rPr>
              <a:t>2004</a:t>
            </a:r>
            <a:r>
              <a:rPr kumimoji="1" lang="ja-JP" altLang="ja-JP" sz="1200" kern="1200" dirty="0" smtClean="0">
                <a:solidFill>
                  <a:schemeClr val="tx1"/>
                </a:solidFill>
                <a:latin typeface="+mn-lt"/>
                <a:ea typeface="+mn-ea"/>
                <a:cs typeface="+mn-cs"/>
              </a:rPr>
              <a:t>年には、主要教育政策文書である「万人のための教育国家行動計画</a:t>
            </a:r>
            <a:r>
              <a:rPr kumimoji="1" lang="en-US" altLang="ja-JP" sz="1200" kern="1200" dirty="0" smtClean="0">
                <a:solidFill>
                  <a:schemeClr val="tx1"/>
                </a:solidFill>
                <a:latin typeface="+mn-lt"/>
                <a:ea typeface="+mn-ea"/>
                <a:cs typeface="+mn-cs"/>
              </a:rPr>
              <a:t>(EFA-NPA)</a:t>
            </a:r>
            <a:r>
              <a:rPr kumimoji="1" lang="ja-JP" altLang="ja-JP" sz="1200" kern="1200" dirty="0" smtClean="0">
                <a:solidFill>
                  <a:schemeClr val="tx1"/>
                </a:solidFill>
                <a:latin typeface="+mn-lt"/>
                <a:ea typeface="+mn-ea"/>
                <a:cs typeface="+mn-cs"/>
              </a:rPr>
              <a:t>」が発表され、</a:t>
            </a:r>
            <a:r>
              <a:rPr kumimoji="1" lang="en-US" altLang="ja-JP" sz="1200" kern="1200" dirty="0" smtClean="0">
                <a:solidFill>
                  <a:schemeClr val="tx1"/>
                </a:solidFill>
                <a:latin typeface="+mn-lt"/>
                <a:ea typeface="+mn-ea"/>
                <a:cs typeface="+mn-cs"/>
              </a:rPr>
              <a:t>2015</a:t>
            </a:r>
            <a:r>
              <a:rPr kumimoji="1" lang="ja-JP" altLang="ja-JP" sz="1200" kern="1200" dirty="0" smtClean="0">
                <a:solidFill>
                  <a:schemeClr val="tx1"/>
                </a:solidFill>
                <a:latin typeface="+mn-lt"/>
                <a:ea typeface="+mn-ea"/>
                <a:cs typeface="+mn-cs"/>
              </a:rPr>
              <a:t>年までの初等教育の完全普及の達成に向けた基礎教育分野への国家政策と行動のための戦略的枠組みが提示され</a:t>
            </a:r>
            <a:r>
              <a:rPr kumimoji="1" lang="ja-JP" altLang="en-US" sz="1200" kern="1200" dirty="0" smtClean="0">
                <a:solidFill>
                  <a:schemeClr val="tx1"/>
                </a:solidFill>
                <a:latin typeface="+mn-lt"/>
                <a:ea typeface="+mn-ea"/>
                <a:cs typeface="+mn-cs"/>
              </a:rPr>
              <a:t>ました</a:t>
            </a:r>
            <a:r>
              <a:rPr kumimoji="1" lang="ja-JP" altLang="ja-JP" sz="1200" kern="1200" dirty="0" smtClean="0">
                <a:solidFill>
                  <a:schemeClr val="tx1"/>
                </a:solidFill>
                <a:latin typeface="+mn-lt"/>
                <a:ea typeface="+mn-ea"/>
                <a:cs typeface="+mn-cs"/>
              </a:rPr>
              <a:t>。ラオス政府は、</a:t>
            </a:r>
            <a:r>
              <a:rPr kumimoji="1" lang="en-US" altLang="ja-JP" sz="1200" kern="1200" dirty="0" smtClean="0">
                <a:solidFill>
                  <a:schemeClr val="tx1"/>
                </a:solidFill>
                <a:latin typeface="+mn-lt"/>
                <a:ea typeface="+mn-ea"/>
                <a:cs typeface="+mn-cs"/>
              </a:rPr>
              <a:t>EFA-NPA</a:t>
            </a:r>
            <a:r>
              <a:rPr kumimoji="1" lang="ja-JP" altLang="ja-JP" sz="1200" kern="1200" dirty="0" smtClean="0">
                <a:solidFill>
                  <a:schemeClr val="tx1"/>
                </a:solidFill>
                <a:latin typeface="+mn-lt"/>
                <a:ea typeface="+mn-ea"/>
                <a:cs typeface="+mn-cs"/>
              </a:rPr>
              <a:t>の改定を進めることにより、将来的には</a:t>
            </a:r>
            <a:r>
              <a:rPr kumimoji="1" lang="en-US" altLang="ja-JP" sz="1200" kern="1200" dirty="0" smtClean="0">
                <a:solidFill>
                  <a:schemeClr val="tx1"/>
                </a:solidFill>
                <a:latin typeface="+mn-lt"/>
                <a:ea typeface="+mn-ea"/>
                <a:cs typeface="+mn-cs"/>
              </a:rPr>
              <a:t>EFA</a:t>
            </a:r>
            <a:r>
              <a:rPr kumimoji="1" lang="ja-JP" altLang="ja-JP" sz="1200" kern="1200" dirty="0" smtClean="0">
                <a:solidFill>
                  <a:schemeClr val="tx1"/>
                </a:solidFill>
                <a:latin typeface="+mn-lt"/>
                <a:ea typeface="+mn-ea"/>
                <a:cs typeface="+mn-cs"/>
              </a:rPr>
              <a:t>達成に向けた資金ギャップを埋めるための</a:t>
            </a:r>
            <a:r>
              <a:rPr kumimoji="1" lang="en-US" altLang="ja-JP" sz="1200" kern="1200" dirty="0" smtClean="0">
                <a:solidFill>
                  <a:schemeClr val="tx1"/>
                </a:solidFill>
                <a:latin typeface="+mn-lt"/>
                <a:ea typeface="+mn-ea"/>
                <a:cs typeface="+mn-cs"/>
              </a:rPr>
              <a:t>EFA</a:t>
            </a:r>
            <a:r>
              <a:rPr kumimoji="1" lang="ja-JP" altLang="ja-JP" sz="1200" kern="1200" dirty="0" smtClean="0">
                <a:solidFill>
                  <a:schemeClr val="tx1"/>
                </a:solidFill>
                <a:latin typeface="+mn-lt"/>
                <a:ea typeface="+mn-ea"/>
                <a:cs typeface="+mn-cs"/>
              </a:rPr>
              <a:t>ファスト・トラック・イニシアティブ</a:t>
            </a:r>
            <a:r>
              <a:rPr kumimoji="1" lang="en-US" altLang="ja-JP" sz="1200" kern="1200" dirty="0" smtClean="0">
                <a:solidFill>
                  <a:schemeClr val="tx1"/>
                </a:solidFill>
                <a:latin typeface="+mn-lt"/>
                <a:ea typeface="+mn-ea"/>
                <a:cs typeface="+mn-cs"/>
              </a:rPr>
              <a:t>(EFA</a:t>
            </a:r>
            <a:r>
              <a:rPr kumimoji="1" lang="ja-JP" altLang="ja-JP"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FTI)</a:t>
            </a:r>
            <a:r>
              <a:rPr kumimoji="1" lang="ja-JP" altLang="ja-JP" sz="1200" kern="1200" dirty="0" err="1" smtClean="0">
                <a:solidFill>
                  <a:schemeClr val="tx1"/>
                </a:solidFill>
                <a:latin typeface="+mn-lt"/>
                <a:ea typeface="+mn-ea"/>
                <a:cs typeface="+mn-cs"/>
              </a:rPr>
              <a:t>への</a:t>
            </a:r>
            <a:r>
              <a:rPr kumimoji="1" lang="ja-JP" altLang="ja-JP" sz="1200" kern="1200" dirty="0" smtClean="0">
                <a:solidFill>
                  <a:schemeClr val="tx1"/>
                </a:solidFill>
                <a:latin typeface="+mn-lt"/>
                <a:ea typeface="+mn-ea"/>
                <a:cs typeface="+mn-cs"/>
              </a:rPr>
              <a:t>申請をし、さらにこの教育セクター開発の流れに基づき、教育分野の改革を目指してい</a:t>
            </a:r>
            <a:r>
              <a:rPr kumimoji="1" lang="ja-JP" altLang="en-US" sz="1200" kern="1200" dirty="0" smtClean="0">
                <a:solidFill>
                  <a:schemeClr val="tx1"/>
                </a:solidFill>
                <a:latin typeface="+mn-lt"/>
                <a:ea typeface="+mn-ea"/>
                <a:cs typeface="+mn-cs"/>
              </a:rPr>
              <a:t>ます。</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　</a:t>
            </a:r>
            <a:endParaRPr kumimoji="1" lang="ja-JP" altLang="ja-JP" sz="1200" kern="120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070ABF85-9DD5-4F24-A6DE-0A43223897F7}"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現在では、教育整備は量的な拡大から質的改善に関心が移りつつあるが、量的拡大を急いだこれらの政策はいずれも初等教育の就学率向上を目的とした政策であり、このような目的を持つ政策実施の結果、ラオスの初等教育の就学率は一定の向上を見せ</a:t>
            </a:r>
            <a:r>
              <a:rPr kumimoji="1" lang="ja-JP" altLang="en-US" sz="1200" kern="1200" dirty="0" smtClean="0">
                <a:solidFill>
                  <a:schemeClr val="tx1"/>
                </a:solidFill>
                <a:latin typeface="+mn-lt"/>
                <a:ea typeface="+mn-ea"/>
                <a:cs typeface="+mn-cs"/>
              </a:rPr>
              <a:t>ました</a:t>
            </a:r>
            <a:r>
              <a:rPr kumimoji="1" lang="ja-JP"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具体的な数値を見てみると、</a:t>
            </a:r>
            <a:r>
              <a:rPr kumimoji="1" lang="ja-JP" altLang="ja-JP" sz="1200" kern="1200" dirty="0" smtClean="0">
                <a:solidFill>
                  <a:schemeClr val="tx1"/>
                </a:solidFill>
                <a:latin typeface="+mn-lt"/>
                <a:ea typeface="+mn-ea"/>
                <a:cs typeface="+mn-cs"/>
              </a:rPr>
              <a:t>初等教育純就学率は</a:t>
            </a:r>
            <a:r>
              <a:rPr kumimoji="1" lang="en-US" altLang="ja-JP" sz="1200" kern="1200" dirty="0" smtClean="0">
                <a:solidFill>
                  <a:schemeClr val="tx1"/>
                </a:solidFill>
                <a:latin typeface="+mn-lt"/>
                <a:ea typeface="+mn-ea"/>
                <a:cs typeface="+mn-cs"/>
              </a:rPr>
              <a:t>2000</a:t>
            </a:r>
            <a:r>
              <a:rPr kumimoji="1" lang="ja-JP" altLang="ja-JP" sz="1200" kern="1200" dirty="0" smtClean="0">
                <a:solidFill>
                  <a:schemeClr val="tx1"/>
                </a:solidFill>
                <a:latin typeface="+mn-lt"/>
                <a:ea typeface="+mn-ea"/>
                <a:cs typeface="+mn-cs"/>
              </a:rPr>
              <a:t>年度の</a:t>
            </a:r>
            <a:r>
              <a:rPr kumimoji="1" lang="en-US" altLang="ja-JP" sz="1200" kern="1200" dirty="0" smtClean="0">
                <a:solidFill>
                  <a:schemeClr val="tx1"/>
                </a:solidFill>
                <a:latin typeface="+mn-lt"/>
                <a:ea typeface="+mn-ea"/>
                <a:cs typeface="+mn-cs"/>
              </a:rPr>
              <a:t>80.3%</a:t>
            </a:r>
            <a:r>
              <a:rPr kumimoji="1" lang="ja-JP" altLang="ja-JP" sz="1200" kern="1200" dirty="0" smtClean="0">
                <a:solidFill>
                  <a:schemeClr val="tx1"/>
                </a:solidFill>
                <a:latin typeface="+mn-lt"/>
                <a:ea typeface="+mn-ea"/>
                <a:cs typeface="+mn-cs"/>
              </a:rPr>
              <a:t>が</a:t>
            </a:r>
            <a:r>
              <a:rPr kumimoji="1" lang="en-US" altLang="ja-JP" sz="1200" kern="1200" dirty="0" smtClean="0">
                <a:solidFill>
                  <a:schemeClr val="tx1"/>
                </a:solidFill>
                <a:latin typeface="+mn-lt"/>
                <a:ea typeface="+mn-ea"/>
                <a:cs typeface="+mn-cs"/>
              </a:rPr>
              <a:t>2006</a:t>
            </a:r>
            <a:r>
              <a:rPr kumimoji="1" lang="ja-JP" altLang="ja-JP" sz="1200" kern="1200" dirty="0" smtClean="0">
                <a:solidFill>
                  <a:schemeClr val="tx1"/>
                </a:solidFill>
                <a:latin typeface="+mn-lt"/>
                <a:ea typeface="+mn-ea"/>
                <a:cs typeface="+mn-cs"/>
              </a:rPr>
              <a:t>年度には</a:t>
            </a:r>
            <a:r>
              <a:rPr kumimoji="1" lang="en-US" altLang="ja-JP" sz="1200" kern="1200" dirty="0" smtClean="0">
                <a:solidFill>
                  <a:schemeClr val="tx1"/>
                </a:solidFill>
                <a:latin typeface="+mn-lt"/>
                <a:ea typeface="+mn-ea"/>
                <a:cs typeface="+mn-cs"/>
              </a:rPr>
              <a:t>86.4%</a:t>
            </a:r>
            <a:r>
              <a:rPr kumimoji="1" lang="ja-JP" altLang="ja-JP" sz="1200" kern="1200" dirty="0" err="1" smtClean="0">
                <a:solidFill>
                  <a:schemeClr val="tx1"/>
                </a:solidFill>
                <a:latin typeface="+mn-lt"/>
                <a:ea typeface="+mn-ea"/>
                <a:cs typeface="+mn-cs"/>
              </a:rPr>
              <a:t>と向</a:t>
            </a:r>
            <a:r>
              <a:rPr kumimoji="1" lang="ja-JP" altLang="ja-JP" sz="1200" kern="1200" dirty="0" smtClean="0">
                <a:solidFill>
                  <a:schemeClr val="tx1"/>
                </a:solidFill>
                <a:latin typeface="+mn-lt"/>
                <a:ea typeface="+mn-ea"/>
                <a:cs typeface="+mn-cs"/>
              </a:rPr>
              <a:t>上し、更に遡り、</a:t>
            </a:r>
            <a:r>
              <a:rPr kumimoji="1" lang="en-US" altLang="ja-JP" sz="1200" kern="1200" dirty="0" smtClean="0">
                <a:solidFill>
                  <a:schemeClr val="tx1"/>
                </a:solidFill>
                <a:latin typeface="+mn-lt"/>
                <a:ea typeface="+mn-ea"/>
                <a:cs typeface="+mn-cs"/>
              </a:rPr>
              <a:t>1991</a:t>
            </a:r>
            <a:r>
              <a:rPr kumimoji="1" lang="ja-JP" altLang="ja-JP" sz="1200" kern="1200" dirty="0" smtClean="0">
                <a:solidFill>
                  <a:schemeClr val="tx1"/>
                </a:solidFill>
                <a:latin typeface="+mn-lt"/>
                <a:ea typeface="+mn-ea"/>
                <a:cs typeface="+mn-cs"/>
              </a:rPr>
              <a:t>年の</a:t>
            </a:r>
            <a:r>
              <a:rPr kumimoji="1" lang="en-US" altLang="ja-JP" sz="1200" kern="1200" dirty="0" smtClean="0">
                <a:solidFill>
                  <a:schemeClr val="tx1"/>
                </a:solidFill>
                <a:latin typeface="+mn-lt"/>
                <a:ea typeface="+mn-ea"/>
                <a:cs typeface="+mn-cs"/>
              </a:rPr>
              <a:t>58%</a:t>
            </a:r>
            <a:r>
              <a:rPr kumimoji="1" lang="ja-JP" altLang="ja-JP" sz="1200" kern="1200" dirty="0" smtClean="0">
                <a:solidFill>
                  <a:schemeClr val="tx1"/>
                </a:solidFill>
                <a:latin typeface="+mn-lt"/>
                <a:ea typeface="+mn-ea"/>
                <a:cs typeface="+mn-cs"/>
              </a:rPr>
              <a:t>と比較すると著しい向上を遂げていることが</a:t>
            </a:r>
            <a:r>
              <a:rPr kumimoji="1" lang="ja-JP" altLang="en-US" sz="1200" kern="1200" dirty="0" smtClean="0">
                <a:solidFill>
                  <a:schemeClr val="tx1"/>
                </a:solidFill>
                <a:latin typeface="+mn-lt"/>
                <a:ea typeface="+mn-ea"/>
                <a:cs typeface="+mn-cs"/>
              </a:rPr>
              <a:t>わかります</a:t>
            </a:r>
            <a:r>
              <a:rPr kumimoji="1" lang="en-US" altLang="ja-JP"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図</a:t>
            </a:r>
            <a:r>
              <a:rPr kumimoji="1" lang="en-US" altLang="ja-JP" sz="1200" kern="1200" dirty="0" smtClean="0">
                <a:solidFill>
                  <a:schemeClr val="tx1"/>
                </a:solidFill>
                <a:latin typeface="+mn-lt"/>
                <a:ea typeface="+mn-ea"/>
                <a:cs typeface="+mn-cs"/>
              </a:rPr>
              <a:t>1)</a:t>
            </a:r>
          </a:p>
          <a:p>
            <a:endParaRPr kumimoji="1" lang="ja-JP" altLang="ja-JP" sz="1200" kern="1200" dirty="0" smtClean="0">
              <a:solidFill>
                <a:schemeClr val="tx1"/>
              </a:solidFill>
              <a:latin typeface="+mn-lt"/>
              <a:ea typeface="+mn-ea"/>
              <a:cs typeface="+mn-cs"/>
            </a:endParaRPr>
          </a:p>
          <a:p>
            <a:r>
              <a:rPr kumimoji="1" lang="ja-JP" altLang="ja-JP" sz="1200" kern="1200" dirty="0" smtClean="0">
                <a:solidFill>
                  <a:schemeClr val="tx1"/>
                </a:solidFill>
                <a:latin typeface="+mn-lt"/>
                <a:ea typeface="+mn-ea"/>
                <a:cs typeface="+mn-cs"/>
              </a:rPr>
              <a:t>一方で、ラオス初等教育の修了率に注目してみると、</a:t>
            </a:r>
            <a:r>
              <a:rPr kumimoji="1" lang="en-US" altLang="ja-JP" sz="1200" kern="1200" dirty="0" smtClean="0">
                <a:solidFill>
                  <a:schemeClr val="tx1"/>
                </a:solidFill>
                <a:latin typeface="+mn-lt"/>
                <a:ea typeface="+mn-ea"/>
                <a:cs typeface="+mn-cs"/>
              </a:rPr>
              <a:t>2006</a:t>
            </a:r>
            <a:r>
              <a:rPr kumimoji="1" lang="ja-JP" altLang="ja-JP" sz="1200" kern="1200" dirty="0" smtClean="0">
                <a:solidFill>
                  <a:schemeClr val="tx1"/>
                </a:solidFill>
                <a:latin typeface="+mn-lt"/>
                <a:ea typeface="+mn-ea"/>
                <a:cs typeface="+mn-cs"/>
              </a:rPr>
              <a:t>年度の初等教育修了は</a:t>
            </a:r>
            <a:r>
              <a:rPr kumimoji="1" lang="en-US" altLang="ja-JP" sz="1200" kern="1200" dirty="0" smtClean="0">
                <a:solidFill>
                  <a:schemeClr val="tx1"/>
                </a:solidFill>
                <a:latin typeface="+mn-lt"/>
                <a:ea typeface="+mn-ea"/>
                <a:cs typeface="+mn-cs"/>
              </a:rPr>
              <a:t>62%</a:t>
            </a:r>
            <a:r>
              <a:rPr kumimoji="1" lang="ja-JP" altLang="ja-JP" sz="1200" kern="1200" dirty="0" smtClean="0">
                <a:solidFill>
                  <a:schemeClr val="tx1"/>
                </a:solidFill>
                <a:latin typeface="+mn-lt"/>
                <a:ea typeface="+mn-ea"/>
                <a:cs typeface="+mn-cs"/>
              </a:rPr>
              <a:t>と</a:t>
            </a:r>
            <a:r>
              <a:rPr kumimoji="1" lang="en-US" altLang="ja-JP" sz="1200" kern="1200" dirty="0" smtClean="0">
                <a:solidFill>
                  <a:schemeClr val="tx1"/>
                </a:solidFill>
                <a:latin typeface="+mn-lt"/>
                <a:ea typeface="+mn-ea"/>
                <a:cs typeface="+mn-cs"/>
              </a:rPr>
              <a:t>2000</a:t>
            </a:r>
            <a:r>
              <a:rPr kumimoji="1" lang="ja-JP" altLang="ja-JP" sz="1200" kern="1200" dirty="0" smtClean="0">
                <a:solidFill>
                  <a:schemeClr val="tx1"/>
                </a:solidFill>
                <a:latin typeface="+mn-lt"/>
                <a:ea typeface="+mn-ea"/>
                <a:cs typeface="+mn-cs"/>
              </a:rPr>
              <a:t>年度のデータと比較すると一定の改善の傾向は見られるものの、期待されるほどの成果は見られず、未だに</a:t>
            </a:r>
            <a:r>
              <a:rPr kumimoji="1" lang="en-US" altLang="ja-JP" sz="1200" kern="1200" dirty="0" smtClean="0">
                <a:solidFill>
                  <a:schemeClr val="tx1"/>
                </a:solidFill>
                <a:latin typeface="+mn-lt"/>
                <a:ea typeface="+mn-ea"/>
                <a:cs typeface="+mn-cs"/>
              </a:rPr>
              <a:t>4</a:t>
            </a:r>
            <a:r>
              <a:rPr kumimoji="1" lang="ja-JP" altLang="ja-JP" sz="1200" kern="1200" dirty="0" smtClean="0">
                <a:solidFill>
                  <a:schemeClr val="tx1"/>
                </a:solidFill>
                <a:latin typeface="+mn-lt"/>
                <a:ea typeface="+mn-ea"/>
                <a:cs typeface="+mn-cs"/>
              </a:rPr>
              <a:t>割近くの就学児童が初等教育を修了できていない状況にあ</a:t>
            </a:r>
            <a:r>
              <a:rPr kumimoji="1" lang="ja-JP" altLang="en-US" sz="1200" kern="1200" dirty="0" smtClean="0">
                <a:solidFill>
                  <a:schemeClr val="tx1"/>
                </a:solidFill>
                <a:latin typeface="+mn-lt"/>
                <a:ea typeface="+mn-ea"/>
                <a:cs typeface="+mn-cs"/>
              </a:rPr>
              <a:t>ります</a:t>
            </a:r>
            <a:r>
              <a:rPr kumimoji="1" lang="ja-JP" altLang="ja-JP" sz="1200" kern="1200" dirty="0" smtClean="0">
                <a:solidFill>
                  <a:schemeClr val="tx1"/>
                </a:solidFill>
                <a:latin typeface="+mn-lt"/>
                <a:ea typeface="+mn-ea"/>
                <a:cs typeface="+mn-cs"/>
              </a:rPr>
              <a:t>。更に他の東南アジア諸国のベトナム、カンボジアと比較してみると、ベトナムが</a:t>
            </a:r>
            <a:r>
              <a:rPr kumimoji="1" lang="en-US" altLang="ja-JP" sz="1200" kern="1200" dirty="0" smtClean="0">
                <a:solidFill>
                  <a:schemeClr val="tx1"/>
                </a:solidFill>
                <a:latin typeface="+mn-lt"/>
                <a:ea typeface="+mn-ea"/>
                <a:cs typeface="+mn-cs"/>
              </a:rPr>
              <a:t>94%</a:t>
            </a:r>
            <a:r>
              <a:rPr kumimoji="1" lang="ja-JP" altLang="ja-JP" sz="1200" kern="1200" dirty="0" err="1"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カンボジアが</a:t>
            </a:r>
            <a:r>
              <a:rPr kumimoji="1" lang="en-US" altLang="ja-JP" sz="1200" kern="1200" dirty="0" smtClean="0">
                <a:solidFill>
                  <a:schemeClr val="tx1"/>
                </a:solidFill>
                <a:latin typeface="+mn-lt"/>
                <a:ea typeface="+mn-ea"/>
                <a:cs typeface="+mn-cs"/>
              </a:rPr>
              <a:t>87%</a:t>
            </a:r>
            <a:r>
              <a:rPr kumimoji="1" lang="ja-JP" altLang="ja-JP" sz="1200" kern="1200" dirty="0" smtClean="0">
                <a:solidFill>
                  <a:schemeClr val="tx1"/>
                </a:solidFill>
                <a:latin typeface="+mn-lt"/>
                <a:ea typeface="+mn-ea"/>
                <a:cs typeface="+mn-cs"/>
              </a:rPr>
              <a:t>と高い数値になっており、就学率に対する修了率の低さはラオスの初等教育の固有の問題として捉えられ</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a:t>
            </a:r>
          </a:p>
          <a:p>
            <a:endParaRPr kumimoji="1" lang="ja-JP" altLang="en-US" dirty="0"/>
          </a:p>
        </p:txBody>
      </p:sp>
      <p:sp>
        <p:nvSpPr>
          <p:cNvPr id="4" name="スライド番号プレースホルダー 3"/>
          <p:cNvSpPr>
            <a:spLocks noGrp="1"/>
          </p:cNvSpPr>
          <p:nvPr>
            <p:ph type="sldNum" sz="quarter" idx="10"/>
          </p:nvPr>
        </p:nvSpPr>
        <p:spPr/>
        <p:txBody>
          <a:bodyPr/>
          <a:lstStyle/>
          <a:p>
            <a:fld id="{810BC6E5-35EF-4A41-A87E-B138D51DEC52}" type="slidenum">
              <a:rPr kumimoji="1" lang="ja-JP" altLang="en-US" smtClean="0"/>
              <a:pPr/>
              <a:t>4</a:t>
            </a:fld>
            <a:endParaRPr kumimoji="1" lang="ja-JP" altLang="en-US"/>
          </a:p>
        </p:txBody>
      </p:sp>
    </p:spTree>
    <p:extLst>
      <p:ext uri="{BB962C8B-B14F-4D97-AF65-F5344CB8AC3E}">
        <p14:creationId xmlns:p14="http://schemas.microsoft.com/office/powerpoint/2010/main" val="1754536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さらに、</a:t>
            </a:r>
            <a:r>
              <a:rPr kumimoji="1" lang="ja-JP" altLang="ja-JP" sz="1200" kern="1200" dirty="0" smtClean="0">
                <a:solidFill>
                  <a:schemeClr val="tx1"/>
                </a:solidFill>
                <a:latin typeface="+mn-lt"/>
                <a:ea typeface="+mn-ea"/>
                <a:cs typeface="+mn-cs"/>
              </a:rPr>
              <a:t>多民族国家であるラオスにおいて、修了率を多数派民族の割合の多い都市と少数派民族の多い地方とで比較してみると、ビエンチャン市では入学児童の約</a:t>
            </a:r>
            <a:r>
              <a:rPr kumimoji="1" lang="en-US" altLang="ja-JP" sz="1200" kern="1200" dirty="0" smtClean="0">
                <a:solidFill>
                  <a:schemeClr val="tx1"/>
                </a:solidFill>
                <a:latin typeface="+mn-lt"/>
                <a:ea typeface="+mn-ea"/>
                <a:cs typeface="+mn-cs"/>
              </a:rPr>
              <a:t>9</a:t>
            </a:r>
            <a:r>
              <a:rPr kumimoji="1" lang="ja-JP" altLang="ja-JP" sz="1200" kern="1200" dirty="0" smtClean="0">
                <a:solidFill>
                  <a:schemeClr val="tx1"/>
                </a:solidFill>
                <a:latin typeface="+mn-lt"/>
                <a:ea typeface="+mn-ea"/>
                <a:cs typeface="+mn-cs"/>
              </a:rPr>
              <a:t>割が初等教育を修了しているのに対してポンサリー県・ボケオ県・サラワン県・アッタプー県などの地方ではその割合は</a:t>
            </a:r>
            <a:r>
              <a:rPr kumimoji="1" lang="en-US" altLang="ja-JP" sz="1200" kern="1200" dirty="0" smtClean="0">
                <a:solidFill>
                  <a:schemeClr val="tx1"/>
                </a:solidFill>
                <a:latin typeface="+mn-lt"/>
                <a:ea typeface="+mn-ea"/>
                <a:cs typeface="+mn-cs"/>
              </a:rPr>
              <a:t>5</a:t>
            </a:r>
            <a:r>
              <a:rPr kumimoji="1" lang="ja-JP" altLang="ja-JP" sz="1200" kern="1200" dirty="0" smtClean="0">
                <a:solidFill>
                  <a:schemeClr val="tx1"/>
                </a:solidFill>
                <a:latin typeface="+mn-lt"/>
                <a:ea typeface="+mn-ea"/>
                <a:cs typeface="+mn-cs"/>
              </a:rPr>
              <a:t>割に満たな</a:t>
            </a:r>
            <a:r>
              <a:rPr kumimoji="1" lang="ja-JP" altLang="en-US" sz="1200" kern="1200" dirty="0" smtClean="0">
                <a:solidFill>
                  <a:schemeClr val="tx1"/>
                </a:solidFill>
                <a:latin typeface="+mn-lt"/>
                <a:ea typeface="+mn-ea"/>
                <a:cs typeface="+mn-cs"/>
              </a:rPr>
              <a:t>い状況になっています</a:t>
            </a:r>
            <a:r>
              <a:rPr kumimoji="1" lang="ja-JP" altLang="ja-JP" sz="1200" kern="1200" dirty="0" smtClean="0">
                <a:solidFill>
                  <a:schemeClr val="tx1"/>
                </a:solidFill>
                <a:latin typeface="+mn-lt"/>
                <a:ea typeface="+mn-ea"/>
                <a:cs typeface="+mn-cs"/>
              </a:rPr>
              <a:t>。就学率の高さに比較して、修了率が依然として低いラオスの現状は「万人のための教育国家行動計画（</a:t>
            </a:r>
            <a:r>
              <a:rPr kumimoji="1" lang="en-US" altLang="ja-JP" sz="1200" kern="1200" dirty="0" smtClean="0">
                <a:solidFill>
                  <a:schemeClr val="tx1"/>
                </a:solidFill>
                <a:latin typeface="+mn-lt"/>
                <a:ea typeface="+mn-ea"/>
                <a:cs typeface="+mn-cs"/>
              </a:rPr>
              <a:t>EFA-NPA</a:t>
            </a:r>
            <a:r>
              <a:rPr kumimoji="1" lang="ja-JP" altLang="ja-JP" sz="1200" kern="1200" dirty="0" smtClean="0">
                <a:solidFill>
                  <a:schemeClr val="tx1"/>
                </a:solidFill>
                <a:latin typeface="+mn-lt"/>
                <a:ea typeface="+mn-ea"/>
                <a:cs typeface="+mn-cs"/>
              </a:rPr>
              <a:t>）」やミレニアム開発目標で就学率の向上は実現できたもののそれは数量的な向上であったということがわか</a:t>
            </a:r>
            <a:r>
              <a:rPr kumimoji="1" lang="ja-JP" altLang="en-US" sz="1200" kern="1200" dirty="0" smtClean="0">
                <a:solidFill>
                  <a:schemeClr val="tx1"/>
                </a:solidFill>
                <a:latin typeface="+mn-lt"/>
                <a:ea typeface="+mn-ea"/>
                <a:cs typeface="+mn-cs"/>
              </a:rPr>
              <a:t>ります</a:t>
            </a:r>
            <a:r>
              <a:rPr kumimoji="1" lang="ja-JP" altLang="ja-JP" sz="1200" kern="1200" dirty="0" smtClean="0">
                <a:solidFill>
                  <a:schemeClr val="tx1"/>
                </a:solidFill>
                <a:latin typeface="+mn-lt"/>
                <a:ea typeface="+mn-ea"/>
                <a:cs typeface="+mn-cs"/>
              </a:rPr>
              <a:t>。ラオス政府の掲げる</a:t>
            </a:r>
            <a:r>
              <a:rPr kumimoji="1" lang="en-US" altLang="ja-JP" sz="1200" kern="1200" dirty="0" smtClean="0">
                <a:solidFill>
                  <a:schemeClr val="tx1"/>
                </a:solidFill>
                <a:latin typeface="+mn-lt"/>
                <a:ea typeface="+mn-ea"/>
                <a:cs typeface="+mn-cs"/>
              </a:rPr>
              <a:t>7</a:t>
            </a:r>
            <a:r>
              <a:rPr kumimoji="1" lang="ja-JP" altLang="ja-JP" sz="1200" kern="1200" dirty="0" err="1" smtClean="0">
                <a:solidFill>
                  <a:schemeClr val="tx1"/>
                </a:solidFill>
                <a:latin typeface="+mn-lt"/>
                <a:ea typeface="+mn-ea"/>
                <a:cs typeface="+mn-cs"/>
              </a:rPr>
              <a:t>つの</a:t>
            </a:r>
            <a:r>
              <a:rPr kumimoji="1" lang="ja-JP" altLang="ja-JP" sz="1200" kern="1200" dirty="0" smtClean="0">
                <a:solidFill>
                  <a:schemeClr val="tx1"/>
                </a:solidFill>
                <a:latin typeface="+mn-lt"/>
                <a:ea typeface="+mn-ea"/>
                <a:cs typeface="+mn-cs"/>
              </a:rPr>
              <a:t>行動プログラムの</a:t>
            </a:r>
            <a:r>
              <a:rPr kumimoji="1" lang="en-US" altLang="ja-JP" sz="1200" kern="1200" dirty="0" smtClean="0">
                <a:solidFill>
                  <a:schemeClr val="tx1"/>
                </a:solidFill>
                <a:latin typeface="+mn-lt"/>
                <a:ea typeface="+mn-ea"/>
                <a:cs typeface="+mn-cs"/>
              </a:rPr>
              <a:t>6</a:t>
            </a:r>
            <a:r>
              <a:rPr kumimoji="1" lang="ja-JP" altLang="ja-JP" sz="1200" kern="1200" dirty="0" smtClean="0">
                <a:solidFill>
                  <a:schemeClr val="tx1"/>
                </a:solidFill>
                <a:latin typeface="+mn-lt"/>
                <a:ea typeface="+mn-ea"/>
                <a:cs typeface="+mn-cs"/>
              </a:rPr>
              <a:t>番目では、「すべての側面から教育の質を向上させ、読み書き、計算、ライフスキルに関する計測可能な学習成果によって、質の向上を達成する」ことが目標とされているが依然、教育の質の面での課題が多いと考えられ</a:t>
            </a:r>
            <a:r>
              <a:rPr kumimoji="1" lang="ja-JP" altLang="en-US" sz="1200" kern="1200" dirty="0" smtClean="0">
                <a:solidFill>
                  <a:schemeClr val="tx1"/>
                </a:solidFill>
                <a:latin typeface="+mn-lt"/>
                <a:ea typeface="+mn-ea"/>
                <a:cs typeface="+mn-cs"/>
              </a:rPr>
              <a:t>ます。</a:t>
            </a:r>
            <a:endParaRPr kumimoji="1" lang="ja-JP" altLang="ja-JP" sz="1200" kern="1200" dirty="0" smtClean="0">
              <a:solidFill>
                <a:schemeClr val="tx1"/>
              </a:solidFill>
              <a:latin typeface="+mn-lt"/>
              <a:ea typeface="+mn-ea"/>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070ABF85-9DD5-4F24-A6DE-0A43223897F7}"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mn-lt"/>
                <a:ea typeface="+mn-ea"/>
                <a:cs typeface="+mn-cs"/>
              </a:rPr>
              <a:t>次に、修了率の低さに影響を及ぼすと考えられる中途退学率・留年率をそれぞれ地域間別に見てゆき</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その結果を示したものがこのグラフです。</a:t>
            </a:r>
            <a:r>
              <a:rPr kumimoji="1" lang="ja-JP" altLang="ja-JP" sz="1200" kern="1200" dirty="0" smtClean="0">
                <a:solidFill>
                  <a:schemeClr val="tx1"/>
                </a:solidFill>
                <a:latin typeface="+mn-lt"/>
                <a:ea typeface="+mn-ea"/>
                <a:cs typeface="+mn-cs"/>
              </a:rPr>
              <a:t>（図</a:t>
            </a:r>
            <a:r>
              <a:rPr kumimoji="1" lang="en-US" altLang="ja-JP" sz="1200" kern="1200" dirty="0" smtClean="0">
                <a:solidFill>
                  <a:schemeClr val="tx1"/>
                </a:solidFill>
                <a:latin typeface="+mn-lt"/>
                <a:ea typeface="+mn-ea"/>
                <a:cs typeface="+mn-cs"/>
              </a:rPr>
              <a:t>2</a:t>
            </a:r>
            <a:r>
              <a:rPr kumimoji="1" lang="ja-JP" altLang="ja-JP" sz="1200" kern="1200" dirty="0" smtClean="0">
                <a:solidFill>
                  <a:schemeClr val="tx1"/>
                </a:solidFill>
                <a:latin typeface="+mn-lt"/>
                <a:ea typeface="+mn-ea"/>
                <a:cs typeface="+mn-cs"/>
              </a:rPr>
              <a:t>）少数派民族が占める割合が高い地域ほど、中途退学率・留年率が高いことがわかり、修了率の低さには、高い中途退学率・留年率が影響していることが見受けられ</a:t>
            </a:r>
            <a:r>
              <a:rPr kumimoji="1" lang="ja-JP" altLang="en-US" sz="1200" kern="1200" dirty="0" smtClean="0">
                <a:solidFill>
                  <a:schemeClr val="tx1"/>
                </a:solidFill>
                <a:latin typeface="+mn-lt"/>
                <a:ea typeface="+mn-ea"/>
                <a:cs typeface="+mn-cs"/>
              </a:rPr>
              <a:t>ます。</a:t>
            </a:r>
            <a:r>
              <a:rPr kumimoji="1" lang="ja-JP" altLang="ja-JP" sz="1200" kern="1200" dirty="0" smtClean="0">
                <a:solidFill>
                  <a:schemeClr val="tx1"/>
                </a:solidFill>
                <a:latin typeface="+mn-lt"/>
                <a:ea typeface="+mn-ea"/>
                <a:cs typeface="+mn-cs"/>
              </a:rPr>
              <a:t>例えば、少数派民族の多い北部のポンサリー県では、小学校の中途退学率が約</a:t>
            </a:r>
            <a:r>
              <a:rPr kumimoji="1" lang="en-US" altLang="ja-JP" sz="1200" kern="1200" dirty="0" smtClean="0">
                <a:solidFill>
                  <a:schemeClr val="tx1"/>
                </a:solidFill>
                <a:latin typeface="+mn-lt"/>
                <a:ea typeface="+mn-ea"/>
                <a:cs typeface="+mn-cs"/>
              </a:rPr>
              <a:t>40%</a:t>
            </a:r>
            <a:r>
              <a:rPr kumimoji="1" lang="ja-JP" altLang="ja-JP" sz="1200" kern="1200" dirty="0" smtClean="0">
                <a:solidFill>
                  <a:schemeClr val="tx1"/>
                </a:solidFill>
                <a:latin typeface="+mn-lt"/>
                <a:ea typeface="+mn-ea"/>
                <a:cs typeface="+mn-cs"/>
              </a:rPr>
              <a:t>・留年率が</a:t>
            </a:r>
            <a:r>
              <a:rPr kumimoji="1" lang="en-US" altLang="ja-JP" sz="1200" kern="1200" dirty="0" smtClean="0">
                <a:solidFill>
                  <a:schemeClr val="tx1"/>
                </a:solidFill>
                <a:latin typeface="+mn-lt"/>
                <a:ea typeface="+mn-ea"/>
                <a:cs typeface="+mn-cs"/>
              </a:rPr>
              <a:t>39.6%</a:t>
            </a:r>
            <a:r>
              <a:rPr kumimoji="1" lang="ja-JP" altLang="ja-JP" sz="1200" kern="1200" dirty="0" smtClean="0">
                <a:solidFill>
                  <a:schemeClr val="tx1"/>
                </a:solidFill>
                <a:latin typeface="+mn-lt"/>
                <a:ea typeface="+mn-ea"/>
                <a:cs typeface="+mn-cs"/>
              </a:rPr>
              <a:t>であるのに対し、居住者の</a:t>
            </a:r>
            <a:r>
              <a:rPr kumimoji="1" lang="en-US" altLang="ja-JP" sz="1200" kern="1200" dirty="0" smtClean="0">
                <a:solidFill>
                  <a:schemeClr val="tx1"/>
                </a:solidFill>
                <a:latin typeface="+mn-lt"/>
                <a:ea typeface="+mn-ea"/>
                <a:cs typeface="+mn-cs"/>
              </a:rPr>
              <a:t>93.6%</a:t>
            </a:r>
            <a:r>
              <a:rPr kumimoji="1" lang="ja-JP" altLang="ja-JP" sz="1200" kern="1200" dirty="0" smtClean="0">
                <a:solidFill>
                  <a:schemeClr val="tx1"/>
                </a:solidFill>
                <a:latin typeface="+mn-lt"/>
                <a:ea typeface="+mn-ea"/>
                <a:cs typeface="+mn-cs"/>
              </a:rPr>
              <a:t>が多数派民族の低地ラオ族であるビエンチャン市は中途退学率が</a:t>
            </a:r>
            <a:r>
              <a:rPr kumimoji="1" lang="en-US" altLang="ja-JP" sz="1200" kern="1200" dirty="0" smtClean="0">
                <a:solidFill>
                  <a:schemeClr val="tx1"/>
                </a:solidFill>
                <a:latin typeface="+mn-lt"/>
                <a:ea typeface="+mn-ea"/>
                <a:cs typeface="+mn-cs"/>
              </a:rPr>
              <a:t>8%</a:t>
            </a:r>
            <a:r>
              <a:rPr kumimoji="1" lang="ja-JP" altLang="ja-JP" sz="1200" kern="1200" dirty="0" smtClean="0">
                <a:solidFill>
                  <a:schemeClr val="tx1"/>
                </a:solidFill>
                <a:latin typeface="+mn-lt"/>
                <a:ea typeface="+mn-ea"/>
                <a:cs typeface="+mn-cs"/>
              </a:rPr>
              <a:t>・留年率が</a:t>
            </a:r>
            <a:r>
              <a:rPr kumimoji="1" lang="en-US" altLang="ja-JP" sz="1200" kern="1200" dirty="0" smtClean="0">
                <a:solidFill>
                  <a:schemeClr val="tx1"/>
                </a:solidFill>
                <a:latin typeface="+mn-lt"/>
                <a:ea typeface="+mn-ea"/>
                <a:cs typeface="+mn-cs"/>
              </a:rPr>
              <a:t>28%</a:t>
            </a:r>
            <a:r>
              <a:rPr kumimoji="1" lang="ja-JP" altLang="ja-JP" sz="1200" kern="1200" dirty="0" smtClean="0">
                <a:solidFill>
                  <a:schemeClr val="tx1"/>
                </a:solidFill>
                <a:latin typeface="+mn-lt"/>
                <a:ea typeface="+mn-ea"/>
                <a:cs typeface="+mn-cs"/>
              </a:rPr>
              <a:t>と大きな格差が生じてい</a:t>
            </a:r>
            <a:r>
              <a:rPr kumimoji="1" lang="ja-JP" altLang="en-US" sz="1200" kern="1200" dirty="0" smtClean="0">
                <a:solidFill>
                  <a:schemeClr val="tx1"/>
                </a:solidFill>
                <a:latin typeface="+mn-lt"/>
                <a:ea typeface="+mn-ea"/>
                <a:cs typeface="+mn-cs"/>
              </a:rPr>
              <a:t>ます。</a:t>
            </a:r>
            <a:endParaRPr kumimoji="1" lang="ja-JP" altLang="ja-JP" sz="1200" kern="1200" dirty="0" smtClean="0">
              <a:solidFill>
                <a:schemeClr val="tx1"/>
              </a:solidFill>
              <a:latin typeface="+mn-lt"/>
              <a:ea typeface="+mn-ea"/>
              <a:cs typeface="+mn-cs"/>
            </a:endParaRPr>
          </a:p>
          <a:p>
            <a:endParaRPr kumimoji="1" lang="en-US" altLang="ja-JP" dirty="0" smtClean="0"/>
          </a:p>
        </p:txBody>
      </p:sp>
      <p:sp>
        <p:nvSpPr>
          <p:cNvPr id="4" name="スライド番号プレースホルダ 3"/>
          <p:cNvSpPr>
            <a:spLocks noGrp="1"/>
          </p:cNvSpPr>
          <p:nvPr>
            <p:ph type="sldNum" sz="quarter" idx="10"/>
          </p:nvPr>
        </p:nvSpPr>
        <p:spPr/>
        <p:txBody>
          <a:bodyPr/>
          <a:lstStyle/>
          <a:p>
            <a:fld id="{070ABF85-9DD5-4F24-A6DE-0A43223897F7}"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mn-lt"/>
                <a:ea typeface="+mn-ea"/>
                <a:cs typeface="+mn-cs"/>
              </a:rPr>
              <a:t>このようなラオスの初等教育の現状を総括すると、初等教育の純就学率は飛躍的に拡大したものの、前述したように高い中途退学率や留年率の影響を受け、依然として修了率は低い状況にあるのが現状で</a:t>
            </a:r>
            <a:r>
              <a:rPr kumimoji="1" lang="ja-JP" altLang="en-US" sz="1200" kern="1200" dirty="0" smtClean="0">
                <a:solidFill>
                  <a:schemeClr val="tx1"/>
                </a:solidFill>
                <a:latin typeface="+mn-lt"/>
                <a:ea typeface="+mn-ea"/>
                <a:cs typeface="+mn-cs"/>
              </a:rPr>
              <a:t>す</a:t>
            </a:r>
            <a:r>
              <a:rPr kumimoji="1" lang="ja-JP" altLang="ja-JP" sz="1200" kern="1200" dirty="0" smtClean="0">
                <a:solidFill>
                  <a:schemeClr val="tx1"/>
                </a:solidFill>
                <a:latin typeface="+mn-lt"/>
                <a:ea typeface="+mn-ea"/>
                <a:cs typeface="+mn-cs"/>
              </a:rPr>
              <a:t>。更に、多民族国家であるラオスにおいて、相対的に多数派民族の居住する割合の多い都市と少数派民族の多い地方での修了率を比較するとそこには大きな格差が生じていることがわ</a:t>
            </a:r>
            <a:r>
              <a:rPr kumimoji="1" lang="ja-JP" altLang="en-US" sz="1200" kern="1200" dirty="0" smtClean="0">
                <a:solidFill>
                  <a:schemeClr val="tx1"/>
                </a:solidFill>
                <a:latin typeface="+mn-lt"/>
                <a:ea typeface="+mn-ea"/>
                <a:cs typeface="+mn-cs"/>
              </a:rPr>
              <a:t>かります</a:t>
            </a:r>
            <a:r>
              <a:rPr kumimoji="1" lang="ja-JP" altLang="ja-JP" sz="1200" kern="1200" dirty="0" smtClean="0">
                <a:solidFill>
                  <a:schemeClr val="tx1"/>
                </a:solidFill>
                <a:latin typeface="+mn-lt"/>
                <a:ea typeface="+mn-ea"/>
                <a:cs typeface="+mn-cs"/>
              </a:rPr>
              <a:t>。また、多数派民族と少数派民族間の格差において、中途退学率・留年率の高さと相関関係のある修了率は、教育の質的問題を反映させる数値として現われ、格差是正を図る数的指標となる</a:t>
            </a:r>
            <a:r>
              <a:rPr kumimoji="1" lang="ja-JP" altLang="en-US" sz="1200" kern="1200" dirty="0" smtClean="0">
                <a:solidFill>
                  <a:schemeClr val="tx1"/>
                </a:solidFill>
                <a:latin typeface="+mn-lt"/>
                <a:ea typeface="+mn-ea"/>
                <a:cs typeface="+mn-cs"/>
              </a:rPr>
              <a:t>と考えます</a:t>
            </a:r>
            <a:r>
              <a:rPr kumimoji="1" lang="ja-JP" altLang="ja-JP" sz="1200" kern="1200" dirty="0" smtClean="0">
                <a:solidFill>
                  <a:schemeClr val="tx1"/>
                </a:solidFill>
                <a:latin typeface="+mn-lt"/>
                <a:ea typeface="+mn-ea"/>
                <a:cs typeface="+mn-cs"/>
              </a:rPr>
              <a:t>。</a:t>
            </a:r>
          </a:p>
          <a:p>
            <a:r>
              <a:rPr kumimoji="1" lang="ja-JP" altLang="ja-JP" sz="1200" kern="1200" dirty="0" smtClean="0">
                <a:solidFill>
                  <a:schemeClr val="tx1"/>
                </a:solidFill>
                <a:latin typeface="+mn-lt"/>
                <a:ea typeface="+mn-ea"/>
                <a:cs typeface="+mn-cs"/>
              </a:rPr>
              <a:t>そのため、本研究は、種々に存在する教育セクターにおける格差の中でも“修了率の格差”に焦点を当て</a:t>
            </a:r>
            <a:r>
              <a:rPr kumimoji="1" lang="ja-JP" altLang="en-US" sz="1200" kern="1200" dirty="0" smtClean="0">
                <a:solidFill>
                  <a:schemeClr val="tx1"/>
                </a:solidFill>
                <a:latin typeface="+mn-lt"/>
                <a:ea typeface="+mn-ea"/>
                <a:cs typeface="+mn-cs"/>
              </a:rPr>
              <a:t>ました</a:t>
            </a:r>
            <a:r>
              <a:rPr kumimoji="1" lang="ja-JP" altLang="ja-JP" sz="1200" kern="1200" dirty="0" smtClean="0">
                <a:solidFill>
                  <a:schemeClr val="tx1"/>
                </a:solidFill>
                <a:latin typeface="+mn-lt"/>
                <a:ea typeface="+mn-ea"/>
                <a:cs typeface="+mn-cs"/>
              </a:rPr>
              <a:t>。また、ラオスでは</a:t>
            </a:r>
            <a:r>
              <a:rPr kumimoji="1" lang="en-US" altLang="ja-JP" sz="1200" kern="1200" dirty="0" smtClean="0">
                <a:solidFill>
                  <a:schemeClr val="tx1"/>
                </a:solidFill>
                <a:latin typeface="+mn-lt"/>
                <a:ea typeface="+mn-ea"/>
                <a:cs typeface="+mn-cs"/>
              </a:rPr>
              <a:t>5</a:t>
            </a:r>
            <a:r>
              <a:rPr kumimoji="1" lang="ja-JP" altLang="ja-JP" sz="1200" kern="1200" dirty="0" smtClean="0">
                <a:solidFill>
                  <a:schemeClr val="tx1"/>
                </a:solidFill>
                <a:latin typeface="+mn-lt"/>
                <a:ea typeface="+mn-ea"/>
                <a:cs typeface="+mn-cs"/>
              </a:rPr>
              <a:t>歳から</a:t>
            </a:r>
            <a:r>
              <a:rPr kumimoji="1" lang="en-US" altLang="ja-JP" sz="1200" kern="1200" dirty="0" smtClean="0">
                <a:solidFill>
                  <a:schemeClr val="tx1"/>
                </a:solidFill>
                <a:latin typeface="+mn-lt"/>
                <a:ea typeface="+mn-ea"/>
                <a:cs typeface="+mn-cs"/>
              </a:rPr>
              <a:t>9</a:t>
            </a:r>
            <a:r>
              <a:rPr kumimoji="1" lang="ja-JP" altLang="ja-JP" sz="1200" kern="1200" dirty="0" smtClean="0">
                <a:solidFill>
                  <a:schemeClr val="tx1"/>
                </a:solidFill>
                <a:latin typeface="+mn-lt"/>
                <a:ea typeface="+mn-ea"/>
                <a:cs typeface="+mn-cs"/>
              </a:rPr>
              <a:t>歳までの人口が総人口の</a:t>
            </a:r>
            <a:r>
              <a:rPr kumimoji="1" lang="en-US" altLang="ja-JP" sz="1200" kern="1200" dirty="0" smtClean="0">
                <a:solidFill>
                  <a:schemeClr val="tx1"/>
                </a:solidFill>
                <a:latin typeface="+mn-lt"/>
                <a:ea typeface="+mn-ea"/>
                <a:cs typeface="+mn-cs"/>
              </a:rPr>
              <a:t>15%</a:t>
            </a:r>
            <a:r>
              <a:rPr kumimoji="1" lang="ja-JP" altLang="ja-JP" sz="1200" kern="1200" dirty="0" smtClean="0">
                <a:solidFill>
                  <a:schemeClr val="tx1"/>
                </a:solidFill>
                <a:latin typeface="+mn-lt"/>
                <a:ea typeface="+mn-ea"/>
                <a:cs typeface="+mn-cs"/>
              </a:rPr>
              <a:t>を占め、初等教育の学齢人口は極めて高いこと、同時に初等教育の段階で生じる教育の格差がその先の教育格差を形成するとし、教育段階の中でも初等教育を対象に進めてい</a:t>
            </a:r>
            <a:r>
              <a:rPr kumimoji="1" lang="ja-JP" altLang="en-US" sz="1200" kern="1200" dirty="0" smtClean="0">
                <a:solidFill>
                  <a:schemeClr val="tx1"/>
                </a:solidFill>
                <a:latin typeface="+mn-lt"/>
                <a:ea typeface="+mn-ea"/>
                <a:cs typeface="+mn-cs"/>
              </a:rPr>
              <a:t>きました</a:t>
            </a:r>
            <a:r>
              <a:rPr kumimoji="1" lang="ja-JP" altLang="ja-JP" sz="1200" kern="1200" dirty="0" smtClean="0">
                <a:solidFill>
                  <a:schemeClr val="tx1"/>
                </a:solidFill>
                <a:latin typeface="+mn-lt"/>
                <a:ea typeface="+mn-ea"/>
                <a:cs typeface="+mn-cs"/>
              </a:rPr>
              <a:t>。この</a:t>
            </a:r>
            <a:r>
              <a:rPr kumimoji="1" lang="en-US" altLang="ja-JP" sz="1200" kern="1200" dirty="0" smtClean="0">
                <a:solidFill>
                  <a:schemeClr val="tx1"/>
                </a:solidFill>
                <a:latin typeface="+mn-lt"/>
                <a:ea typeface="+mn-ea"/>
                <a:cs typeface="+mn-cs"/>
              </a:rPr>
              <a:t>2</a:t>
            </a:r>
            <a:r>
              <a:rPr kumimoji="1" lang="ja-JP" altLang="ja-JP" sz="1200" kern="1200" dirty="0" smtClean="0">
                <a:solidFill>
                  <a:schemeClr val="tx1"/>
                </a:solidFill>
                <a:latin typeface="+mn-lt"/>
                <a:ea typeface="+mn-ea"/>
                <a:cs typeface="+mn-cs"/>
              </a:rPr>
              <a:t>点を考慮し、本研究では、ラオス初等教育における多数派民族と少数派民族間の教育格差を是正するための施策を検証し</a:t>
            </a:r>
            <a:r>
              <a:rPr kumimoji="1" lang="ja-JP" altLang="en-US" sz="1200" kern="1200" dirty="0" smtClean="0">
                <a:solidFill>
                  <a:schemeClr val="tx1"/>
                </a:solidFill>
                <a:latin typeface="+mn-lt"/>
                <a:ea typeface="+mn-ea"/>
                <a:cs typeface="+mn-cs"/>
              </a:rPr>
              <a:t>ました</a:t>
            </a:r>
            <a:r>
              <a:rPr kumimoji="1" lang="ja-JP" altLang="ja-JP" sz="1200" kern="1200" dirty="0" smtClean="0">
                <a:solidFill>
                  <a:schemeClr val="tx1"/>
                </a:solidFill>
                <a:latin typeface="+mn-lt"/>
                <a:ea typeface="+mn-ea"/>
                <a:cs typeface="+mn-cs"/>
              </a:rPr>
              <a:t>。</a:t>
            </a:r>
            <a:endParaRPr kumimoji="1" lang="ja-JP" altLang="en-US" dirty="0"/>
          </a:p>
        </p:txBody>
      </p:sp>
      <p:sp>
        <p:nvSpPr>
          <p:cNvPr id="4" name="スライド番号プレースホルダ 3"/>
          <p:cNvSpPr>
            <a:spLocks noGrp="1"/>
          </p:cNvSpPr>
          <p:nvPr>
            <p:ph type="sldNum" sz="quarter" idx="10"/>
          </p:nvPr>
        </p:nvSpPr>
        <p:spPr/>
        <p:txBody>
          <a:bodyPr/>
          <a:lstStyle/>
          <a:p>
            <a:fld id="{070ABF85-9DD5-4F24-A6DE-0A43223897F7}"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その際、少数派民族については、</a:t>
            </a:r>
            <a:r>
              <a:rPr kumimoji="1" lang="en-US" altLang="ja-JP" sz="1200" kern="1200" dirty="0" smtClean="0">
                <a:solidFill>
                  <a:schemeClr val="tx1"/>
                </a:solidFill>
                <a:latin typeface="+mn-lt"/>
                <a:ea typeface="+mn-ea"/>
                <a:cs typeface="+mn-cs"/>
              </a:rPr>
              <a:t>3</a:t>
            </a:r>
            <a:r>
              <a:rPr kumimoji="1" lang="ja-JP" altLang="ja-JP" sz="1200" kern="1200" dirty="0" err="1" smtClean="0">
                <a:solidFill>
                  <a:schemeClr val="tx1"/>
                </a:solidFill>
                <a:latin typeface="+mn-lt"/>
                <a:ea typeface="+mn-ea"/>
                <a:cs typeface="+mn-cs"/>
              </a:rPr>
              <a:t>つの</a:t>
            </a:r>
            <a:r>
              <a:rPr kumimoji="1" lang="ja-JP" altLang="ja-JP" sz="1200" kern="1200" dirty="0" smtClean="0">
                <a:solidFill>
                  <a:schemeClr val="tx1"/>
                </a:solidFill>
                <a:latin typeface="+mn-lt"/>
                <a:ea typeface="+mn-ea"/>
                <a:cs typeface="+mn-cs"/>
              </a:rPr>
              <a:t>理由からモン族を対象に調査を</a:t>
            </a:r>
            <a:r>
              <a:rPr kumimoji="1" lang="ja-JP" altLang="en-US" sz="1200" kern="1200" dirty="0" smtClean="0">
                <a:solidFill>
                  <a:schemeClr val="tx1"/>
                </a:solidFill>
                <a:latin typeface="+mn-lt"/>
                <a:ea typeface="+mn-ea"/>
                <a:cs typeface="+mn-cs"/>
              </a:rPr>
              <a:t>行いました</a:t>
            </a:r>
            <a:r>
              <a:rPr kumimoji="1" lang="ja-JP" altLang="ja-JP" sz="1200" kern="1200" dirty="0" smtClean="0">
                <a:solidFill>
                  <a:schemeClr val="tx1"/>
                </a:solidFill>
                <a:latin typeface="+mn-lt"/>
                <a:ea typeface="+mn-ea"/>
                <a:cs typeface="+mn-cs"/>
              </a:rPr>
              <a:t>。第</a:t>
            </a:r>
            <a:r>
              <a:rPr kumimoji="1" lang="en-US" altLang="ja-JP" sz="1200" kern="1200" dirty="0" smtClean="0">
                <a:solidFill>
                  <a:schemeClr val="tx1"/>
                </a:solidFill>
                <a:latin typeface="+mn-lt"/>
                <a:ea typeface="+mn-ea"/>
                <a:cs typeface="+mn-cs"/>
              </a:rPr>
              <a:t>1</a:t>
            </a:r>
            <a:r>
              <a:rPr kumimoji="1" lang="ja-JP" altLang="ja-JP" sz="1200" kern="1200" dirty="0" smtClean="0">
                <a:solidFill>
                  <a:schemeClr val="tx1"/>
                </a:solidFill>
                <a:latin typeface="+mn-lt"/>
                <a:ea typeface="+mn-ea"/>
                <a:cs typeface="+mn-cs"/>
              </a:rPr>
              <a:t>に、モン族はラオス広域の山岳地帯をカバーする民族であり、ラオス最大の少数派民族であるため、他の少数派民族へ影響力が大きいこと。第</a:t>
            </a:r>
            <a:r>
              <a:rPr kumimoji="1" lang="en-US" altLang="ja-JP" sz="1200" kern="1200" dirty="0" smtClean="0">
                <a:solidFill>
                  <a:schemeClr val="tx1"/>
                </a:solidFill>
                <a:latin typeface="+mn-lt"/>
                <a:ea typeface="+mn-ea"/>
                <a:cs typeface="+mn-cs"/>
              </a:rPr>
              <a:t>2</a:t>
            </a:r>
            <a:r>
              <a:rPr kumimoji="1" lang="ja-JP" altLang="ja-JP" sz="1200" kern="1200" dirty="0" smtClean="0">
                <a:solidFill>
                  <a:schemeClr val="tx1"/>
                </a:solidFill>
                <a:latin typeface="+mn-lt"/>
                <a:ea typeface="+mn-ea"/>
                <a:cs typeface="+mn-cs"/>
              </a:rPr>
              <a:t>に、モン族は元来中国を拠点としていたが、漢族の支配下に置かれることを拒んだことにより南下し、長年にわたって民族移動を遂げてきたが、その一方で民族へのこだわりが強く、学校教育へのアクセスがなく就学機会が閉ざされた場所では独自の教育を展開し、子弟教育を行ってきたこと。第</a:t>
            </a:r>
            <a:r>
              <a:rPr kumimoji="1" lang="en-US" altLang="ja-JP" sz="1200" kern="1200" dirty="0" smtClean="0">
                <a:solidFill>
                  <a:schemeClr val="tx1"/>
                </a:solidFill>
                <a:latin typeface="+mn-lt"/>
                <a:ea typeface="+mn-ea"/>
                <a:cs typeface="+mn-cs"/>
              </a:rPr>
              <a:t>3</a:t>
            </a:r>
            <a:r>
              <a:rPr kumimoji="1" lang="ja-JP" altLang="ja-JP" sz="1200" kern="1200" dirty="0" smtClean="0">
                <a:solidFill>
                  <a:schemeClr val="tx1"/>
                </a:solidFill>
                <a:latin typeface="+mn-lt"/>
                <a:ea typeface="+mn-ea"/>
                <a:cs typeface="+mn-cs"/>
              </a:rPr>
              <a:t>に、フランス統治下でモン族は</a:t>
            </a:r>
            <a:r>
              <a:rPr kumimoji="1" lang="en-US" altLang="ja-JP" sz="1200" kern="1200" dirty="0" smtClean="0">
                <a:solidFill>
                  <a:schemeClr val="tx1"/>
                </a:solidFill>
                <a:latin typeface="+mn-lt"/>
                <a:ea typeface="+mn-ea"/>
                <a:cs typeface="+mn-cs"/>
              </a:rPr>
              <a:t>2</a:t>
            </a:r>
            <a:r>
              <a:rPr kumimoji="1" lang="ja-JP" altLang="ja-JP" sz="1200" kern="1200" dirty="0" err="1" smtClean="0">
                <a:solidFill>
                  <a:schemeClr val="tx1"/>
                </a:solidFill>
                <a:latin typeface="+mn-lt"/>
                <a:ea typeface="+mn-ea"/>
                <a:cs typeface="+mn-cs"/>
              </a:rPr>
              <a:t>つに</a:t>
            </a:r>
            <a:r>
              <a:rPr kumimoji="1" lang="ja-JP" altLang="ja-JP" sz="1200" kern="1200" dirty="0" smtClean="0">
                <a:solidFill>
                  <a:schemeClr val="tx1"/>
                </a:solidFill>
                <a:latin typeface="+mn-lt"/>
                <a:ea typeface="+mn-ea"/>
                <a:cs typeface="+mn-cs"/>
              </a:rPr>
              <a:t>分断された歴史を持ち、フランスからの重税に対抗して何度も反抗を繰り返し、独立後も反体制派を掲げるものが多く、ベトナム戦争ではアメリカ軍の傭兵として戦ったために多くが難民となり、現在でも政府からの監視が厳格であり社会的に不利な状況にあること。以上の</a:t>
            </a:r>
            <a:r>
              <a:rPr kumimoji="1" lang="en-US" altLang="ja-JP" sz="1200" kern="1200" dirty="0" smtClean="0">
                <a:solidFill>
                  <a:schemeClr val="tx1"/>
                </a:solidFill>
                <a:latin typeface="+mn-lt"/>
                <a:ea typeface="+mn-ea"/>
                <a:cs typeface="+mn-cs"/>
              </a:rPr>
              <a:t>3</a:t>
            </a:r>
            <a:r>
              <a:rPr kumimoji="1" lang="ja-JP" altLang="ja-JP" sz="1200" kern="1200" dirty="0" smtClean="0">
                <a:solidFill>
                  <a:schemeClr val="tx1"/>
                </a:solidFill>
                <a:latin typeface="+mn-lt"/>
                <a:ea typeface="+mn-ea"/>
                <a:cs typeface="+mn-cs"/>
              </a:rPr>
              <a:t>点より少数派民族の対象をモン族に固定し、現地調査でモン人へのインタビューや学校訪問を試み</a:t>
            </a:r>
            <a:r>
              <a:rPr kumimoji="1" lang="ja-JP" altLang="en-US" sz="1200" kern="1200" dirty="0" smtClean="0">
                <a:solidFill>
                  <a:schemeClr val="tx1"/>
                </a:solidFill>
                <a:latin typeface="+mn-lt"/>
                <a:ea typeface="+mn-ea"/>
                <a:cs typeface="+mn-cs"/>
              </a:rPr>
              <a:t>ました。</a:t>
            </a:r>
            <a:endParaRPr kumimoji="1" lang="ja-JP" altLang="ja-JP" sz="1200" kern="1200" dirty="0" smtClean="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810BC6E5-35EF-4A41-A87E-B138D51DEC52}" type="slidenum">
              <a:rPr kumimoji="1" lang="ja-JP" altLang="en-US" smtClean="0"/>
              <a:pPr/>
              <a:t>8</a:t>
            </a:fld>
            <a:endParaRPr kumimoji="1" lang="ja-JP" altLang="en-US" dirty="0"/>
          </a:p>
        </p:txBody>
      </p:sp>
    </p:spTree>
    <p:extLst>
      <p:ext uri="{BB962C8B-B14F-4D97-AF65-F5344CB8AC3E}">
        <p14:creationId xmlns:p14="http://schemas.microsoft.com/office/powerpoint/2010/main" val="3542738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79BC996-8E81-48CA-9807-295D4976F990}" type="slidenum">
              <a:rPr kumimoji="1" lang="ja-JP" altLang="en-US" smtClean="0"/>
              <a:pPr/>
              <a:t>9</a:t>
            </a:fld>
            <a:endParaRPr kumimoji="1" lang="ja-JP" altLang="en-US"/>
          </a:p>
        </p:txBody>
      </p:sp>
    </p:spTree>
    <p:extLst>
      <p:ext uri="{BB962C8B-B14F-4D97-AF65-F5344CB8AC3E}">
        <p14:creationId xmlns:p14="http://schemas.microsoft.com/office/powerpoint/2010/main" val="306914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89959A05-D673-41E4-9439-FC1AA50FCCA2}" type="datetimeFigureOut">
              <a:rPr kumimoji="1" lang="ja-JP" altLang="en-US" smtClean="0"/>
              <a:pPr/>
              <a:t>2012/4/29</a:t>
            </a:fld>
            <a:endParaRPr kumimoji="1" lang="ja-JP" altLang="en-US" dirty="0"/>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dirty="0"/>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676307C0-5EEA-4942-BDC4-8600241BC42A}" type="slidenum">
              <a:rPr kumimoji="1" lang="ja-JP" altLang="en-US" smtClean="0"/>
              <a:pPr/>
              <a:t>‹#›</a:t>
            </a:fld>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9959A05-D673-41E4-9439-FC1AA50FCCA2}" type="datetimeFigureOut">
              <a:rPr kumimoji="1" lang="ja-JP" altLang="en-US" smtClean="0"/>
              <a:pPr/>
              <a:t>2012/4/29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76307C0-5EEA-4942-BDC4-8600241BC42A}"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9959A05-D673-41E4-9439-FC1AA50FCCA2}" type="datetimeFigureOut">
              <a:rPr kumimoji="1" lang="ja-JP" altLang="en-US" smtClean="0"/>
              <a:pPr/>
              <a:t>2012/4/29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76307C0-5EEA-4942-BDC4-8600241BC42A}"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89959A05-D673-41E4-9439-FC1AA50FCCA2}" type="datetimeFigureOut">
              <a:rPr kumimoji="1" lang="ja-JP" altLang="en-US" smtClean="0"/>
              <a:pPr/>
              <a:t>2012/4/29</a:t>
            </a:fld>
            <a:endParaRPr kumimoji="1" lang="ja-JP" altLang="en-US" dirty="0"/>
          </a:p>
        </p:txBody>
      </p:sp>
      <p:sp>
        <p:nvSpPr>
          <p:cNvPr id="9" name="スライド番号プレースホルダー 8"/>
          <p:cNvSpPr>
            <a:spLocks noGrp="1"/>
          </p:cNvSpPr>
          <p:nvPr>
            <p:ph type="sldNum" sz="quarter" idx="15"/>
          </p:nvPr>
        </p:nvSpPr>
        <p:spPr/>
        <p:txBody>
          <a:bodyPr rtlCol="0"/>
          <a:lstStyle/>
          <a:p>
            <a:fld id="{676307C0-5EEA-4942-BDC4-8600241BC42A}" type="slidenum">
              <a:rPr kumimoji="1" lang="ja-JP" altLang="en-US" smtClean="0"/>
              <a:pPr/>
              <a:t>‹#›</a:t>
            </a:fld>
            <a:endParaRPr kumimoji="1" lang="ja-JP" altLang="en-US" dirty="0"/>
          </a:p>
        </p:txBody>
      </p:sp>
      <p:sp>
        <p:nvSpPr>
          <p:cNvPr id="10" name="フッター プレースホルダー 9"/>
          <p:cNvSpPr>
            <a:spLocks noGrp="1"/>
          </p:cNvSpPr>
          <p:nvPr>
            <p:ph type="ftr" sz="quarter" idx="16"/>
          </p:nvPr>
        </p:nvSpPr>
        <p:spPr/>
        <p:txBody>
          <a:bodyPr rtlCol="0"/>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89959A05-D673-41E4-9439-FC1AA50FCCA2}" type="datetimeFigureOut">
              <a:rPr kumimoji="1" lang="ja-JP" altLang="en-US" smtClean="0"/>
              <a:pPr/>
              <a:t>2012/4/29</a:t>
            </a:fld>
            <a:endParaRPr kumimoji="1" lang="ja-JP" altLang="en-US" dirty="0"/>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dirty="0"/>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676307C0-5EEA-4942-BDC4-8600241BC42A}" type="slidenum">
              <a:rPr kumimoji="1" lang="ja-JP" altLang="en-US" smtClean="0"/>
              <a:pPr/>
              <a:t>‹#›</a:t>
            </a:fld>
            <a:endParaRPr kumimoji="1" lang="ja-JP"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89959A05-D673-41E4-9439-FC1AA50FCCA2}" type="datetimeFigureOut">
              <a:rPr kumimoji="1" lang="ja-JP" altLang="en-US" smtClean="0"/>
              <a:pPr/>
              <a:t>2012/4/29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76307C0-5EEA-4942-BDC4-8600241BC42A}" type="slidenum">
              <a:rPr kumimoji="1" lang="ja-JP" altLang="en-US" smtClean="0"/>
              <a:pPr/>
              <a:t>‹#›</a:t>
            </a:fld>
            <a:endParaRPr kumimoji="1" lang="ja-JP" altLang="en-US" dirty="0"/>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89959A05-D673-41E4-9439-FC1AA50FCCA2}" type="datetimeFigureOut">
              <a:rPr kumimoji="1" lang="ja-JP" altLang="en-US" smtClean="0"/>
              <a:pPr/>
              <a:t>2012/4/29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76307C0-5EEA-4942-BDC4-8600241BC42A}" type="slidenum">
              <a:rPr kumimoji="1" lang="ja-JP" altLang="en-US" smtClean="0"/>
              <a:pPr/>
              <a:t>‹#›</a:t>
            </a:fld>
            <a:endParaRPr kumimoji="1" lang="ja-JP" altLang="en-US" dirty="0"/>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89959A05-D673-41E4-9439-FC1AA50FCCA2}" type="datetimeFigureOut">
              <a:rPr kumimoji="1" lang="ja-JP" altLang="en-US" smtClean="0"/>
              <a:pPr/>
              <a:t>2012/4/29</a:t>
            </a:fld>
            <a:endParaRPr kumimoji="1" lang="ja-JP" altLang="en-US" dirty="0"/>
          </a:p>
        </p:txBody>
      </p:sp>
      <p:sp>
        <p:nvSpPr>
          <p:cNvPr id="7" name="スライド番号プレースホルダー 6"/>
          <p:cNvSpPr>
            <a:spLocks noGrp="1"/>
          </p:cNvSpPr>
          <p:nvPr>
            <p:ph type="sldNum" sz="quarter" idx="11"/>
          </p:nvPr>
        </p:nvSpPr>
        <p:spPr/>
        <p:txBody>
          <a:bodyPr rtlCol="0"/>
          <a:lstStyle/>
          <a:p>
            <a:fld id="{676307C0-5EEA-4942-BDC4-8600241BC42A}" type="slidenum">
              <a:rPr kumimoji="1" lang="ja-JP" altLang="en-US" smtClean="0"/>
              <a:pPr/>
              <a:t>‹#›</a:t>
            </a:fld>
            <a:endParaRPr kumimoji="1" lang="ja-JP" altLang="en-US" dirty="0"/>
          </a:p>
        </p:txBody>
      </p:sp>
      <p:sp>
        <p:nvSpPr>
          <p:cNvPr id="8" name="フッター プレースホルダー 7"/>
          <p:cNvSpPr>
            <a:spLocks noGrp="1"/>
          </p:cNvSpPr>
          <p:nvPr>
            <p:ph type="ftr" sz="quarter" idx="12"/>
          </p:nvPr>
        </p:nvSpPr>
        <p:spPr/>
        <p:txBody>
          <a:bodyPr rtlCol="0"/>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9959A05-D673-41E4-9439-FC1AA50FCCA2}" type="datetimeFigureOut">
              <a:rPr kumimoji="1" lang="ja-JP" altLang="en-US" smtClean="0"/>
              <a:pPr/>
              <a:t>2012/4/29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76307C0-5EEA-4942-BDC4-8600241BC42A}"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89959A05-D673-41E4-9439-FC1AA50FCCA2}" type="datetimeFigureOut">
              <a:rPr kumimoji="1" lang="ja-JP" altLang="en-US" smtClean="0"/>
              <a:pPr/>
              <a:t>2012/4/29</a:t>
            </a:fld>
            <a:endParaRPr kumimoji="1" lang="ja-JP" altLang="en-US" dirty="0"/>
          </a:p>
        </p:txBody>
      </p:sp>
      <p:sp>
        <p:nvSpPr>
          <p:cNvPr id="22" name="スライド番号プレースホルダー 21"/>
          <p:cNvSpPr>
            <a:spLocks noGrp="1"/>
          </p:cNvSpPr>
          <p:nvPr>
            <p:ph type="sldNum" sz="quarter" idx="15"/>
          </p:nvPr>
        </p:nvSpPr>
        <p:spPr/>
        <p:txBody>
          <a:bodyPr rtlCol="0"/>
          <a:lstStyle/>
          <a:p>
            <a:fld id="{676307C0-5EEA-4942-BDC4-8600241BC42A}" type="slidenum">
              <a:rPr kumimoji="1" lang="ja-JP" altLang="en-US" smtClean="0"/>
              <a:pPr/>
              <a:t>‹#›</a:t>
            </a:fld>
            <a:endParaRPr kumimoji="1" lang="ja-JP" altLang="en-US" dirty="0"/>
          </a:p>
        </p:txBody>
      </p:sp>
      <p:sp>
        <p:nvSpPr>
          <p:cNvPr id="23" name="フッター プレースホルダー 22"/>
          <p:cNvSpPr>
            <a:spLocks noGrp="1"/>
          </p:cNvSpPr>
          <p:nvPr>
            <p:ph type="ftr" sz="quarter" idx="16"/>
          </p:nvPr>
        </p:nvSpPr>
        <p:spPr/>
        <p:txBody>
          <a:bodyPr rtlCol="0"/>
          <a:lstStyle/>
          <a:p>
            <a:endParaRPr kumimoji="1"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dirty="0"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89959A05-D673-41E4-9439-FC1AA50FCCA2}" type="datetimeFigureOut">
              <a:rPr kumimoji="1" lang="ja-JP" altLang="en-US" smtClean="0"/>
              <a:pPr/>
              <a:t>2012/4/29</a:t>
            </a:fld>
            <a:endParaRPr kumimoji="1" lang="ja-JP" altLang="en-US" dirty="0"/>
          </a:p>
        </p:txBody>
      </p:sp>
      <p:sp>
        <p:nvSpPr>
          <p:cNvPr id="18" name="スライド番号プレースホルダー 17"/>
          <p:cNvSpPr>
            <a:spLocks noGrp="1"/>
          </p:cNvSpPr>
          <p:nvPr>
            <p:ph type="sldNum" sz="quarter" idx="11"/>
          </p:nvPr>
        </p:nvSpPr>
        <p:spPr/>
        <p:txBody>
          <a:bodyPr rtlCol="0"/>
          <a:lstStyle/>
          <a:p>
            <a:fld id="{676307C0-5EEA-4942-BDC4-8600241BC42A}" type="slidenum">
              <a:rPr kumimoji="1" lang="ja-JP" altLang="en-US" smtClean="0"/>
              <a:pPr/>
              <a:t>‹#›</a:t>
            </a:fld>
            <a:endParaRPr kumimoji="1" lang="ja-JP" altLang="en-US" dirty="0"/>
          </a:p>
        </p:txBody>
      </p:sp>
      <p:sp>
        <p:nvSpPr>
          <p:cNvPr id="21" name="フッター プレースホルダー 20"/>
          <p:cNvSpPr>
            <a:spLocks noGrp="1"/>
          </p:cNvSpPr>
          <p:nvPr>
            <p:ph type="ftr" sz="quarter" idx="12"/>
          </p:nvPr>
        </p:nvSpPr>
        <p:spPr/>
        <p:txBody>
          <a:bodyPr rtlCol="0"/>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959A05-D673-41E4-9439-FC1AA50FCCA2}" type="datetimeFigureOut">
              <a:rPr kumimoji="1" lang="ja-JP" altLang="en-US" smtClean="0"/>
              <a:pPr/>
              <a:t>2012/4/29</a:t>
            </a:fld>
            <a:endParaRPr kumimoji="1" lang="ja-JP" altLang="en-US" dirty="0"/>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dirty="0"/>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76307C0-5EEA-4942-BDC4-8600241BC42A}"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mofa.go.jp/mofaj/gaiko/oda/shiryo/hyouka/kunibetu/gai/laos/pdfs/sect08_03.pdf"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テキスト ボックス 1"/>
          <p:cNvSpPr txBox="1"/>
          <p:nvPr/>
        </p:nvSpPr>
        <p:spPr>
          <a:xfrm>
            <a:off x="863216" y="2132856"/>
            <a:ext cx="7632848" cy="1200329"/>
          </a:xfrm>
          <a:prstGeom prst="rect">
            <a:avLst/>
          </a:prstGeom>
          <a:noFill/>
        </p:spPr>
        <p:txBody>
          <a:bodyPr wrap="square" rtlCol="0">
            <a:spAutoFit/>
          </a:bodyPr>
          <a:lstStyle/>
          <a:p>
            <a:r>
              <a:rPr kumimoji="1" lang="ja-JP" altLang="en-U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HGPｺﾞｼｯｸE" pitchFamily="50" charset="-128"/>
                <a:ea typeface="HGPｺﾞｼｯｸE" pitchFamily="50" charset="-128"/>
              </a:rPr>
              <a:t>ラオス初等教育における多数派民族と少数派民族間の教育格差の是正</a:t>
            </a:r>
            <a:endParaRPr kumimoji="1" lang="ja-JP" altLang="en-U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HGPｺﾞｼｯｸE" pitchFamily="50" charset="-128"/>
              <a:ea typeface="HGPｺﾞｼｯｸE" pitchFamily="50" charset="-128"/>
            </a:endParaRPr>
          </a:p>
        </p:txBody>
      </p:sp>
      <p:sp>
        <p:nvSpPr>
          <p:cNvPr id="3" name="テキスト ボックス 2"/>
          <p:cNvSpPr txBox="1"/>
          <p:nvPr/>
        </p:nvSpPr>
        <p:spPr>
          <a:xfrm>
            <a:off x="1331268" y="3888061"/>
            <a:ext cx="6696744" cy="369332"/>
          </a:xfrm>
          <a:prstGeom prst="rect">
            <a:avLst/>
          </a:prstGeom>
          <a:noFill/>
        </p:spPr>
        <p:txBody>
          <a:bodyPr wrap="square" rtlCol="0">
            <a:spAutoFit/>
          </a:bodyPr>
          <a:lstStyle/>
          <a:p>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2012</a:t>
            </a:r>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年</a:t>
            </a:r>
            <a:r>
              <a:rPr lang="en-US" altLang="ja-JP"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4</a:t>
            </a:r>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月</a:t>
            </a:r>
            <a:r>
              <a:rPr lang="en-US" altLang="ja-JP"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30</a:t>
            </a:r>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日　</a:t>
            </a:r>
            <a:r>
              <a:rPr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後期最終報告会</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endParaRPr>
          </a:p>
        </p:txBody>
      </p:sp>
      <p:sp>
        <p:nvSpPr>
          <p:cNvPr id="5" name="テキスト ボックス 4"/>
          <p:cNvSpPr txBox="1"/>
          <p:nvPr/>
        </p:nvSpPr>
        <p:spPr>
          <a:xfrm>
            <a:off x="5220072" y="4995127"/>
            <a:ext cx="3096344" cy="923330"/>
          </a:xfrm>
          <a:prstGeom prst="rect">
            <a:avLst/>
          </a:prstGeom>
          <a:noFill/>
        </p:spPr>
        <p:txBody>
          <a:bodyPr wrap="square" rtlCol="0">
            <a:spAutoFit/>
          </a:bodyPr>
          <a:lstStyle/>
          <a:p>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高村浩貴（慶應義塾大学３年）</a:t>
            </a:r>
            <a:endPar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endParaRPr>
          </a:p>
          <a:p>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大澤亜希（上智大学</a:t>
            </a:r>
            <a:r>
              <a:rPr lang="en-US" altLang="ja-JP"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4</a:t>
            </a:r>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年）</a:t>
            </a:r>
            <a:endPar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endParaRPr>
          </a:p>
          <a:p>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平山優実（聖心女子大学</a:t>
            </a:r>
            <a:r>
              <a:rPr lang="en-US" altLang="ja-JP"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3</a:t>
            </a:r>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HGPｺﾞｼｯｸE" pitchFamily="50" charset="-128"/>
                <a:ea typeface="HGPｺﾞｼｯｸE" pitchFamily="50" charset="-128"/>
              </a:rPr>
              <a:t>年</a:t>
            </a:r>
            <a:r>
              <a:rPr kumimoji="1" lang="ja-JP" altLang="en-US" dirty="0" smtClean="0">
                <a:latin typeface="HGPｺﾞｼｯｸE" pitchFamily="50" charset="-128"/>
                <a:ea typeface="HGPｺﾞｼｯｸE" pitchFamily="50" charset="-128"/>
              </a:rPr>
              <a:t>）</a:t>
            </a:r>
            <a:endParaRPr kumimoji="1"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659172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56589" y="764704"/>
            <a:ext cx="6984776" cy="646331"/>
          </a:xfrm>
          <a:prstGeom prst="rect">
            <a:avLst/>
          </a:prstGeom>
          <a:noFill/>
        </p:spPr>
        <p:txBody>
          <a:bodyPr wrap="square" rtlCol="0">
            <a:spAutoFit/>
          </a:bodyPr>
          <a:lstStyle/>
          <a:p>
            <a:r>
              <a:rPr kumimoji="1" lang="ja-JP"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◎教育的要因</a:t>
            </a:r>
            <a:r>
              <a:rPr kumimoji="1" lang="en-US" altLang="ja-JP"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Ⅱ</a:t>
            </a:r>
            <a:r>
              <a:rPr lang="ja-JP"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（言語の問題）</a:t>
            </a:r>
            <a:endParaRPr kumimoji="1" lang="ja-JP" alt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endParaRPr>
          </a:p>
        </p:txBody>
      </p:sp>
      <p:sp>
        <p:nvSpPr>
          <p:cNvPr id="3" name="テキスト ボックス 2"/>
          <p:cNvSpPr txBox="1"/>
          <p:nvPr/>
        </p:nvSpPr>
        <p:spPr>
          <a:xfrm>
            <a:off x="971600" y="1700808"/>
            <a:ext cx="7776864" cy="954107"/>
          </a:xfrm>
          <a:prstGeom prst="rect">
            <a:avLst/>
          </a:prstGeom>
          <a:noFill/>
        </p:spPr>
        <p:txBody>
          <a:bodyPr wrap="square" rtlCol="0">
            <a:spAutoFit/>
          </a:bodyPr>
          <a:lstStyle/>
          <a:p>
            <a:r>
              <a:rPr kumimoji="1" lang="ja-JP" altLang="en-US" sz="2800" dirty="0" smtClean="0">
                <a:latin typeface="HGPｺﾞｼｯｸE" pitchFamily="50" charset="-128"/>
                <a:ea typeface="HGPｺﾞｼｯｸE" pitchFamily="50" charset="-128"/>
              </a:rPr>
              <a:t>・家庭生活と学校生活における使用言語の不一致</a:t>
            </a:r>
            <a:endParaRPr kumimoji="1" lang="en-US" altLang="ja-JP" sz="2800" dirty="0" smtClean="0">
              <a:latin typeface="HGPｺﾞｼｯｸE" pitchFamily="50" charset="-128"/>
              <a:ea typeface="HGPｺﾞｼｯｸE" pitchFamily="50" charset="-128"/>
            </a:endParaRPr>
          </a:p>
          <a:p>
            <a:r>
              <a:rPr lang="ja-JP" altLang="en-US" sz="2800" dirty="0" smtClean="0">
                <a:latin typeface="HGPｺﾞｼｯｸE" pitchFamily="50" charset="-128"/>
                <a:ea typeface="HGPｺﾞｼｯｸE" pitchFamily="50" charset="-128"/>
              </a:rPr>
              <a:t>・モン側のラオ語の軽視</a:t>
            </a:r>
            <a:endParaRPr kumimoji="1" lang="ja-JP" altLang="en-US" sz="2800" dirty="0">
              <a:latin typeface="HGPｺﾞｼｯｸE" pitchFamily="50" charset="-128"/>
              <a:ea typeface="HGPｺﾞｼｯｸE" pitchFamily="50" charset="-128"/>
            </a:endParaRPr>
          </a:p>
        </p:txBody>
      </p:sp>
      <p:sp>
        <p:nvSpPr>
          <p:cNvPr id="4" name="テキスト ボックス 3"/>
          <p:cNvSpPr txBox="1"/>
          <p:nvPr/>
        </p:nvSpPr>
        <p:spPr>
          <a:xfrm>
            <a:off x="856589" y="3373227"/>
            <a:ext cx="7005195" cy="646331"/>
          </a:xfrm>
          <a:prstGeom prst="rect">
            <a:avLst/>
          </a:prstGeom>
          <a:noFill/>
        </p:spPr>
        <p:txBody>
          <a:bodyPr wrap="square" rtlCol="0">
            <a:spAutoFit/>
          </a:bodyPr>
          <a:lstStyle/>
          <a:p>
            <a:r>
              <a:rPr kumimoji="1" lang="ja-JP"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◎教育的要因</a:t>
            </a:r>
            <a:r>
              <a:rPr kumimoji="1" lang="en-US" altLang="ja-JP"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Ⅲ</a:t>
            </a:r>
            <a:r>
              <a:rPr kumimoji="1" lang="ja-JP"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（教員の問題）</a:t>
            </a:r>
            <a:endParaRPr kumimoji="1" lang="ja-JP" alt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endParaRPr>
          </a:p>
        </p:txBody>
      </p:sp>
      <p:sp>
        <p:nvSpPr>
          <p:cNvPr id="5" name="テキスト ボックス 4"/>
          <p:cNvSpPr txBox="1"/>
          <p:nvPr/>
        </p:nvSpPr>
        <p:spPr>
          <a:xfrm>
            <a:off x="971600" y="4437112"/>
            <a:ext cx="6984776" cy="1231106"/>
          </a:xfrm>
          <a:prstGeom prst="rect">
            <a:avLst/>
          </a:prstGeom>
          <a:noFill/>
        </p:spPr>
        <p:txBody>
          <a:bodyPr wrap="square" rtlCol="0">
            <a:spAutoFit/>
          </a:bodyPr>
          <a:lstStyle/>
          <a:p>
            <a:r>
              <a:rPr kumimoji="1" lang="ja-JP" altLang="en-US" sz="2800" dirty="0" smtClean="0">
                <a:latin typeface="HGPｺﾞｼｯｸE" pitchFamily="50" charset="-128"/>
                <a:ea typeface="HGPｺﾞｼｯｸE" pitchFamily="50" charset="-128"/>
              </a:rPr>
              <a:t>・教員が少ないこと</a:t>
            </a:r>
            <a:endParaRPr kumimoji="1" lang="en-US" altLang="ja-JP" sz="2800" dirty="0" smtClean="0">
              <a:latin typeface="HGPｺﾞｼｯｸE" pitchFamily="50" charset="-128"/>
              <a:ea typeface="HGPｺﾞｼｯｸE" pitchFamily="50" charset="-128"/>
            </a:endParaRPr>
          </a:p>
          <a:p>
            <a:r>
              <a:rPr lang="ja-JP" altLang="en-US" sz="2800" dirty="0" smtClean="0">
                <a:latin typeface="HGPｺﾞｼｯｸE" pitchFamily="50" charset="-128"/>
                <a:ea typeface="HGPｺﾞｼｯｸE" pitchFamily="50" charset="-128"/>
              </a:rPr>
              <a:t>・教師側の少数民族への理解が乏しい</a:t>
            </a:r>
            <a:endParaRPr lang="en-US" altLang="ja-JP" sz="2800" dirty="0" smtClean="0">
              <a:latin typeface="HGPｺﾞｼｯｸE" pitchFamily="50" charset="-128"/>
              <a:ea typeface="HGPｺﾞｼｯｸE" pitchFamily="50" charset="-128"/>
            </a:endParaRPr>
          </a:p>
          <a:p>
            <a:endParaRPr kumimoji="1" lang="ja-JP" altLang="en-US" dirty="0">
              <a:latin typeface="HGPｺﾞｼｯｸE" pitchFamily="50" charset="-128"/>
              <a:ea typeface="HGPｺﾞｼｯｸE" pitchFamily="50" charset="-128"/>
            </a:endParaRPr>
          </a:p>
        </p:txBody>
      </p:sp>
      <p:sp>
        <p:nvSpPr>
          <p:cNvPr id="6" name="テキスト ボックス 5"/>
          <p:cNvSpPr txBox="1"/>
          <p:nvPr/>
        </p:nvSpPr>
        <p:spPr>
          <a:xfrm>
            <a:off x="251520" y="260648"/>
            <a:ext cx="720080" cy="369332"/>
          </a:xfrm>
          <a:prstGeom prst="rect">
            <a:avLst/>
          </a:prstGeom>
          <a:noFill/>
        </p:spPr>
        <p:txBody>
          <a:bodyPr wrap="square" rtlCol="0">
            <a:spAutoFit/>
          </a:bodyPr>
          <a:lstStyle/>
          <a:p>
            <a:r>
              <a:rPr kumimoji="1" lang="en-US" altLang="ja-JP" dirty="0" smtClean="0">
                <a:latin typeface="HGPｺﾞｼｯｸE" pitchFamily="50" charset="-128"/>
                <a:ea typeface="HGPｺﾞｼｯｸE" pitchFamily="50" charset="-128"/>
              </a:rPr>
              <a:t>2-2</a:t>
            </a:r>
            <a:endParaRPr kumimoji="1"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087115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404664"/>
            <a:ext cx="1944216" cy="646331"/>
          </a:xfrm>
          <a:prstGeom prst="rect">
            <a:avLst/>
          </a:prstGeom>
          <a:noFill/>
        </p:spPr>
        <p:txBody>
          <a:bodyPr wrap="square" rtlCol="0">
            <a:spAutoFit/>
          </a:bodyPr>
          <a:lstStyle/>
          <a:p>
            <a:r>
              <a:rPr kumimoji="1" lang="ja-JP" alt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３</a:t>
            </a:r>
            <a:r>
              <a:rPr kumimoji="1" lang="ja-JP" alt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．仮説</a:t>
            </a:r>
            <a:endParaRPr kumimoji="1" lang="ja-JP" altLang="en-US"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3" name="角丸四角形 2"/>
          <p:cNvSpPr/>
          <p:nvPr/>
        </p:nvSpPr>
        <p:spPr>
          <a:xfrm>
            <a:off x="553615" y="1700808"/>
            <a:ext cx="7906817" cy="30963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3200" dirty="0" smtClean="0">
                <a:latin typeface="HGPｺﾞｼｯｸE" pitchFamily="50" charset="-128"/>
                <a:ea typeface="HGPｺﾞｼｯｸE" pitchFamily="50" charset="-128"/>
              </a:rPr>
              <a:t>「ラオス初等教育においてモン族の修了率を向上させるためには、</a:t>
            </a:r>
            <a:r>
              <a:rPr kumimoji="1" lang="ja-JP" altLang="en-US" sz="3200" dirty="0" smtClean="0">
                <a:solidFill>
                  <a:srgbClr val="00B050"/>
                </a:solidFill>
                <a:latin typeface="HGPｺﾞｼｯｸE" pitchFamily="50" charset="-128"/>
                <a:ea typeface="HGPｺﾞｼｯｸE" pitchFamily="50" charset="-128"/>
              </a:rPr>
              <a:t>ノンフォーマル教育の拡充</a:t>
            </a:r>
            <a:r>
              <a:rPr kumimoji="1" lang="ja-JP" altLang="en-US" sz="3200" dirty="0" smtClean="0">
                <a:latin typeface="HGPｺﾞｼｯｸE" pitchFamily="50" charset="-128"/>
                <a:ea typeface="HGPｺﾞｼｯｸE" pitchFamily="50" charset="-128"/>
              </a:rPr>
              <a:t>と</a:t>
            </a:r>
            <a:r>
              <a:rPr kumimoji="1" lang="ja-JP" altLang="en-US" sz="3200" dirty="0" smtClean="0">
                <a:solidFill>
                  <a:srgbClr val="00B050"/>
                </a:solidFill>
                <a:latin typeface="HGPｺﾞｼｯｸE" pitchFamily="50" charset="-128"/>
                <a:ea typeface="HGPｺﾞｼｯｸE" pitchFamily="50" charset="-128"/>
              </a:rPr>
              <a:t>分権制度</a:t>
            </a:r>
            <a:r>
              <a:rPr kumimoji="1" lang="ja-JP" altLang="en-US" sz="3200" dirty="0" smtClean="0">
                <a:latin typeface="HGPｺﾞｼｯｸE" pitchFamily="50" charset="-128"/>
                <a:ea typeface="HGPｺﾞｼｯｸE" pitchFamily="50" charset="-128"/>
              </a:rPr>
              <a:t>のさらなる整備が有効である」</a:t>
            </a:r>
            <a:endParaRPr kumimoji="1" lang="ja-JP" altLang="en-US" sz="32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3745309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17713" y="122148"/>
            <a:ext cx="1152128" cy="400110"/>
          </a:xfrm>
          <a:prstGeom prst="rect">
            <a:avLst/>
          </a:prstGeom>
          <a:noFill/>
        </p:spPr>
        <p:txBody>
          <a:bodyPr wrap="square" rtlCol="0">
            <a:spAutoFit/>
          </a:bodyPr>
          <a:lstStyle/>
          <a:p>
            <a:r>
              <a:rPr kumimoji="1" lang="en-US" altLang="ja-JP" sz="2000" dirty="0" smtClean="0">
                <a:latin typeface="HGPｺﾞｼｯｸE" pitchFamily="50" charset="-128"/>
                <a:ea typeface="HGPｺﾞｼｯｸE" pitchFamily="50" charset="-128"/>
              </a:rPr>
              <a:t>3</a:t>
            </a:r>
            <a:r>
              <a:rPr kumimoji="1" lang="ja-JP" altLang="en-US" sz="2000" dirty="0" smtClean="0">
                <a:latin typeface="HGPｺﾞｼｯｸE" pitchFamily="50" charset="-128"/>
                <a:ea typeface="HGPｺﾞｼｯｸE" pitchFamily="50" charset="-128"/>
              </a:rPr>
              <a:t>－</a:t>
            </a:r>
            <a:r>
              <a:rPr kumimoji="1" lang="en-US" altLang="ja-JP" sz="2000" dirty="0" smtClean="0">
                <a:latin typeface="HGPｺﾞｼｯｸE" pitchFamily="50" charset="-128"/>
                <a:ea typeface="HGPｺﾞｼｯｸE" pitchFamily="50" charset="-128"/>
              </a:rPr>
              <a:t>2</a:t>
            </a:r>
            <a:endParaRPr kumimoji="1" lang="ja-JP" altLang="en-US" sz="2000" dirty="0">
              <a:latin typeface="HGPｺﾞｼｯｸE" pitchFamily="50" charset="-128"/>
              <a:ea typeface="HGPｺﾞｼｯｸE" pitchFamily="50" charset="-128"/>
            </a:endParaRPr>
          </a:p>
        </p:txBody>
      </p:sp>
      <p:grpSp>
        <p:nvGrpSpPr>
          <p:cNvPr id="11" name="グループ化 10"/>
          <p:cNvGrpSpPr/>
          <p:nvPr/>
        </p:nvGrpSpPr>
        <p:grpSpPr>
          <a:xfrm>
            <a:off x="557065" y="1052736"/>
            <a:ext cx="7378623" cy="2160240"/>
            <a:chOff x="289721" y="980728"/>
            <a:chExt cx="7378623" cy="2160240"/>
          </a:xfrm>
        </p:grpSpPr>
        <p:sp>
          <p:nvSpPr>
            <p:cNvPr id="5" name="角丸四角形 4"/>
            <p:cNvSpPr/>
            <p:nvPr/>
          </p:nvSpPr>
          <p:spPr>
            <a:xfrm>
              <a:off x="1549725" y="1988840"/>
              <a:ext cx="5616624"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dirty="0" smtClean="0">
                  <a:latin typeface="HGPｺﾞｼｯｸE" pitchFamily="50" charset="-128"/>
                  <a:ea typeface="HGPｺﾞｼｯｸE" pitchFamily="50" charset="-128"/>
                </a:rPr>
                <a:t>正規の学校教育に加えて</a:t>
              </a:r>
              <a:r>
                <a:rPr kumimoji="1" lang="ja-JP" altLang="en-US" sz="2400" dirty="0" smtClean="0">
                  <a:solidFill>
                    <a:srgbClr val="00B050"/>
                  </a:solidFill>
                  <a:latin typeface="HGPｺﾞｼｯｸE" pitchFamily="50" charset="-128"/>
                  <a:ea typeface="HGPｺﾞｼｯｸE" pitchFamily="50" charset="-128"/>
                </a:rPr>
                <a:t>ノンフォーマル教育</a:t>
              </a:r>
              <a:r>
                <a:rPr kumimoji="1" lang="ja-JP" altLang="en-US" sz="2400" dirty="0" smtClean="0">
                  <a:latin typeface="HGPｺﾞｼｯｸE" pitchFamily="50" charset="-128"/>
                  <a:ea typeface="HGPｺﾞｼｯｸE" pitchFamily="50" charset="-128"/>
                </a:rPr>
                <a:t>という形で問題点を克服していく。</a:t>
              </a:r>
              <a:endParaRPr kumimoji="1" lang="ja-JP" altLang="en-US" sz="2400" dirty="0">
                <a:latin typeface="HGPｺﾞｼｯｸE" pitchFamily="50" charset="-128"/>
                <a:ea typeface="HGPｺﾞｼｯｸE" pitchFamily="50" charset="-128"/>
              </a:endParaRPr>
            </a:p>
          </p:txBody>
        </p:sp>
        <p:grpSp>
          <p:nvGrpSpPr>
            <p:cNvPr id="2" name="グループ化 1"/>
            <p:cNvGrpSpPr/>
            <p:nvPr/>
          </p:nvGrpSpPr>
          <p:grpSpPr>
            <a:xfrm>
              <a:off x="289721" y="980728"/>
              <a:ext cx="7378623" cy="1440160"/>
              <a:chOff x="289721" y="980728"/>
              <a:chExt cx="7378623" cy="1440160"/>
            </a:xfrm>
          </p:grpSpPr>
          <p:sp>
            <p:nvSpPr>
              <p:cNvPr id="4" name="テキスト ボックス 3"/>
              <p:cNvSpPr txBox="1"/>
              <p:nvPr/>
            </p:nvSpPr>
            <p:spPr>
              <a:xfrm>
                <a:off x="899592" y="980728"/>
                <a:ext cx="6768752" cy="830997"/>
              </a:xfrm>
              <a:prstGeom prst="rect">
                <a:avLst/>
              </a:prstGeom>
              <a:noFill/>
            </p:spPr>
            <p:txBody>
              <a:bodyPr wrap="square" rtlCol="0">
                <a:spAutoFit/>
              </a:bodyPr>
              <a:lstStyle/>
              <a:p>
                <a:r>
                  <a:rPr kumimoji="1" lang="ja-JP" altLang="en-US" sz="2400" dirty="0" smtClean="0">
                    <a:latin typeface="HGPｺﾞｼｯｸE" pitchFamily="50" charset="-128"/>
                    <a:ea typeface="HGPｺﾞｼｯｸE" pitchFamily="50" charset="-128"/>
                  </a:rPr>
                  <a:t>〇言語的障害</a:t>
                </a:r>
                <a:endParaRPr kumimoji="1" lang="en-US" altLang="ja-JP" sz="2400" dirty="0" smtClean="0">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〇授業内容がモン族のニーズに合っていない</a:t>
                </a:r>
                <a:endParaRPr lang="en-US" altLang="ja-JP" sz="2400" dirty="0" smtClean="0">
                  <a:latin typeface="HGPｺﾞｼｯｸE" pitchFamily="50" charset="-128"/>
                  <a:ea typeface="HGPｺﾞｼｯｸE" pitchFamily="50" charset="-128"/>
                </a:endParaRPr>
              </a:p>
            </p:txBody>
          </p:sp>
          <p:sp>
            <p:nvSpPr>
              <p:cNvPr id="8" name="右矢印 7"/>
              <p:cNvSpPr/>
              <p:nvPr/>
            </p:nvSpPr>
            <p:spPr>
              <a:xfrm>
                <a:off x="289721" y="2132856"/>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2" name="テキスト ボックス 11"/>
          <p:cNvSpPr txBox="1"/>
          <p:nvPr/>
        </p:nvSpPr>
        <p:spPr>
          <a:xfrm>
            <a:off x="539552" y="4077072"/>
            <a:ext cx="3456384" cy="461665"/>
          </a:xfrm>
          <a:prstGeom prst="rect">
            <a:avLst/>
          </a:prstGeom>
          <a:noFill/>
        </p:spPr>
        <p:txBody>
          <a:bodyPr wrap="square" rtlCol="0">
            <a:spAutoFit/>
          </a:bodyPr>
          <a:lstStyle/>
          <a:p>
            <a:endParaRPr kumimoji="1" lang="ja-JP" altLang="en-US" sz="2400" dirty="0">
              <a:latin typeface="HGPｺﾞｼｯｸE" pitchFamily="50" charset="-128"/>
              <a:ea typeface="HGPｺﾞｼｯｸE" pitchFamily="50" charset="-128"/>
            </a:endParaRPr>
          </a:p>
        </p:txBody>
      </p:sp>
      <p:sp>
        <p:nvSpPr>
          <p:cNvPr id="10" name="テキスト ボックス 9"/>
          <p:cNvSpPr txBox="1"/>
          <p:nvPr/>
        </p:nvSpPr>
        <p:spPr>
          <a:xfrm>
            <a:off x="1104492" y="160727"/>
            <a:ext cx="2050031" cy="584775"/>
          </a:xfrm>
          <a:prstGeom prst="rect">
            <a:avLst/>
          </a:prstGeom>
          <a:noFill/>
        </p:spPr>
        <p:txBody>
          <a:bodyPr wrap="square" rtlCol="0">
            <a:spAutoFit/>
          </a:bodyPr>
          <a:lstStyle/>
          <a:p>
            <a:r>
              <a:rPr kumimoji="1" lang="ja-JP" alt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仮説</a:t>
            </a:r>
            <a:endParaRPr kumimoji="1" lang="ja-JP" alt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grpSp>
        <p:nvGrpSpPr>
          <p:cNvPr id="13" name="グループ化 12"/>
          <p:cNvGrpSpPr/>
          <p:nvPr/>
        </p:nvGrpSpPr>
        <p:grpSpPr>
          <a:xfrm>
            <a:off x="523731" y="3743365"/>
            <a:ext cx="6876628" cy="2160240"/>
            <a:chOff x="289721" y="3789040"/>
            <a:chExt cx="6876628" cy="2160240"/>
          </a:xfrm>
        </p:grpSpPr>
        <p:sp>
          <p:nvSpPr>
            <p:cNvPr id="14" name="テキスト ボックス 13"/>
            <p:cNvSpPr txBox="1"/>
            <p:nvPr/>
          </p:nvSpPr>
          <p:spPr>
            <a:xfrm>
              <a:off x="971600" y="3789040"/>
              <a:ext cx="5904656" cy="830997"/>
            </a:xfrm>
            <a:prstGeom prst="rect">
              <a:avLst/>
            </a:prstGeom>
            <a:noFill/>
          </p:spPr>
          <p:txBody>
            <a:bodyPr wrap="square" rtlCol="0">
              <a:spAutoFit/>
            </a:bodyPr>
            <a:lstStyle/>
            <a:p>
              <a:r>
                <a:rPr kumimoji="1" lang="ja-JP" altLang="en-US" sz="2400" dirty="0" smtClean="0">
                  <a:latin typeface="HGPｺﾞｼｯｸE" pitchFamily="50" charset="-128"/>
                  <a:ea typeface="HGPｺﾞｼｯｸE" pitchFamily="50" charset="-128"/>
                </a:rPr>
                <a:t>〇教育資源投入の不均衡</a:t>
              </a:r>
              <a:endParaRPr kumimoji="1" lang="en-US" altLang="ja-JP" sz="2400" dirty="0" smtClean="0">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〇農繁期児童労働の必要性</a:t>
              </a:r>
              <a:endParaRPr lang="en-US" altLang="ja-JP" sz="2400" dirty="0" smtClean="0">
                <a:latin typeface="HGPｺﾞｼｯｸE" pitchFamily="50" charset="-128"/>
                <a:ea typeface="HGPｺﾞｼｯｸE" pitchFamily="50" charset="-128"/>
              </a:endParaRPr>
            </a:p>
          </p:txBody>
        </p:sp>
        <p:sp>
          <p:nvSpPr>
            <p:cNvPr id="15" name="角丸四角形 14"/>
            <p:cNvSpPr/>
            <p:nvPr/>
          </p:nvSpPr>
          <p:spPr>
            <a:xfrm>
              <a:off x="1549726" y="4797152"/>
              <a:ext cx="5616623" cy="11521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dirty="0" smtClean="0">
                  <a:solidFill>
                    <a:srgbClr val="00B050"/>
                  </a:solidFill>
                  <a:latin typeface="HGPｺﾞｼｯｸE" pitchFamily="50" charset="-128"/>
                  <a:ea typeface="HGPｺﾞｼｯｸE" pitchFamily="50" charset="-128"/>
                </a:rPr>
                <a:t>分権制度</a:t>
              </a:r>
              <a:r>
                <a:rPr kumimoji="1" lang="ja-JP" altLang="en-US" sz="2400" dirty="0" smtClean="0">
                  <a:latin typeface="HGPｺﾞｼｯｸE" pitchFamily="50" charset="-128"/>
                  <a:ea typeface="HGPｺﾞｼｯｸE" pitchFamily="50" charset="-128"/>
                </a:rPr>
                <a:t>を効果的に整備して教育を受けられる環境の充実を目指していく。</a:t>
              </a:r>
              <a:endParaRPr kumimoji="1" lang="ja-JP" altLang="en-US" sz="2400" dirty="0">
                <a:latin typeface="HGPｺﾞｼｯｸE" pitchFamily="50" charset="-128"/>
                <a:ea typeface="HGPｺﾞｼｯｸE" pitchFamily="50" charset="-128"/>
              </a:endParaRPr>
            </a:p>
          </p:txBody>
        </p:sp>
        <p:sp>
          <p:nvSpPr>
            <p:cNvPr id="16" name="右矢印 15"/>
            <p:cNvSpPr/>
            <p:nvPr/>
          </p:nvSpPr>
          <p:spPr>
            <a:xfrm>
              <a:off x="289721" y="4941168"/>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45991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11560" y="260648"/>
            <a:ext cx="5976664" cy="584775"/>
          </a:xfrm>
          <a:prstGeom prst="rect">
            <a:avLst/>
          </a:prstGeom>
          <a:noFill/>
        </p:spPr>
        <p:txBody>
          <a:bodyPr wrap="square" rtlCol="0">
            <a:spAutoFit/>
          </a:bodyPr>
          <a:lstStyle/>
          <a:p>
            <a:r>
              <a:rPr kumimoji="1" lang="en-US" altLang="ja-JP"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4</a:t>
            </a:r>
            <a:r>
              <a:rPr kumimoji="1" lang="ja-JP" altLang="en-US" sz="32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a:t>
            </a:r>
            <a:r>
              <a:rPr kumimoji="1" lang="ja-JP" alt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仮説検証</a:t>
            </a:r>
            <a:endParaRPr kumimoji="1" lang="ja-JP" alt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4" name="テキスト ボックス 3"/>
          <p:cNvSpPr txBox="1"/>
          <p:nvPr/>
        </p:nvSpPr>
        <p:spPr>
          <a:xfrm>
            <a:off x="611560" y="1412776"/>
            <a:ext cx="7920880" cy="830997"/>
          </a:xfrm>
          <a:prstGeom prst="rect">
            <a:avLst/>
          </a:prstGeom>
          <a:noFill/>
        </p:spPr>
        <p:txBody>
          <a:bodyPr wrap="square" rtlCol="0">
            <a:spAutoFit/>
          </a:bodyPr>
          <a:lstStyle/>
          <a:p>
            <a:r>
              <a:rPr kumimoji="1" lang="en-US" altLang="ja-JP" sz="2400" dirty="0" smtClean="0">
                <a:latin typeface="HGPｺﾞｼｯｸE" pitchFamily="50" charset="-128"/>
                <a:ea typeface="HGPｺﾞｼｯｸE" pitchFamily="50" charset="-128"/>
              </a:rPr>
              <a:t>&lt;</a:t>
            </a:r>
            <a:r>
              <a:rPr kumimoji="1" lang="ja-JP" altLang="en-US" sz="2400" dirty="0" smtClean="0">
                <a:latin typeface="HGPｺﾞｼｯｸE" pitchFamily="50" charset="-128"/>
                <a:ea typeface="HGPｺﾞｼｯｸE" pitchFamily="50" charset="-128"/>
              </a:rPr>
              <a:t>国内訪問</a:t>
            </a:r>
            <a:r>
              <a:rPr lang="ja-JP" altLang="en-US" sz="2400" dirty="0" smtClean="0">
                <a:latin typeface="HGPｺﾞｼｯｸE" pitchFamily="50" charset="-128"/>
                <a:ea typeface="HGPｺﾞｼｯｸE" pitchFamily="50" charset="-128"/>
              </a:rPr>
              <a:t>先</a:t>
            </a:r>
            <a:r>
              <a:rPr lang="en-US" altLang="ja-JP" sz="2400" dirty="0" smtClean="0">
                <a:latin typeface="HGPｺﾞｼｯｸE" pitchFamily="50" charset="-128"/>
                <a:ea typeface="HGPｺﾞｼｯｸE" pitchFamily="50" charset="-128"/>
              </a:rPr>
              <a:t>&gt;</a:t>
            </a:r>
          </a:p>
          <a:p>
            <a:r>
              <a:rPr lang="ja-JP" altLang="en-US" sz="2400" dirty="0" smtClean="0">
                <a:latin typeface="HGPｺﾞｼｯｸE" pitchFamily="50" charset="-128"/>
                <a:ea typeface="HGPｺﾞｼｯｸE" pitchFamily="50" charset="-128"/>
              </a:rPr>
              <a:t>・杉村　美紀教授　（上智大学総合人間科学部教育学科）</a:t>
            </a:r>
            <a:endParaRPr kumimoji="1" lang="en-US" altLang="ja-JP" sz="2400" dirty="0">
              <a:latin typeface="HGPｺﾞｼｯｸE" pitchFamily="50" charset="-128"/>
              <a:ea typeface="HGPｺﾞｼｯｸE" pitchFamily="50" charset="-128"/>
            </a:endParaRPr>
          </a:p>
        </p:txBody>
      </p:sp>
      <p:sp>
        <p:nvSpPr>
          <p:cNvPr id="5" name="テキスト ボックス 4"/>
          <p:cNvSpPr txBox="1"/>
          <p:nvPr/>
        </p:nvSpPr>
        <p:spPr>
          <a:xfrm>
            <a:off x="539552" y="2852936"/>
            <a:ext cx="7416824" cy="3416320"/>
          </a:xfrm>
          <a:prstGeom prst="rect">
            <a:avLst/>
          </a:prstGeom>
          <a:noFill/>
        </p:spPr>
        <p:txBody>
          <a:bodyPr wrap="square" rtlCol="0">
            <a:spAutoFit/>
          </a:bodyPr>
          <a:lstStyle/>
          <a:p>
            <a:r>
              <a:rPr kumimoji="1" lang="en-US" altLang="ja-JP" sz="2400" dirty="0" smtClean="0">
                <a:latin typeface="HGPｺﾞｼｯｸE" pitchFamily="50" charset="-128"/>
                <a:ea typeface="HGPｺﾞｼｯｸE" pitchFamily="50" charset="-128"/>
              </a:rPr>
              <a:t>&lt;</a:t>
            </a:r>
            <a:r>
              <a:rPr kumimoji="1" lang="ja-JP" altLang="en-US" sz="2400" dirty="0" smtClean="0">
                <a:latin typeface="HGPｺﾞｼｯｸE" pitchFamily="50" charset="-128"/>
                <a:ea typeface="HGPｺﾞｼｯｸE" pitchFamily="50" charset="-128"/>
              </a:rPr>
              <a:t>現地調査</a:t>
            </a:r>
            <a:r>
              <a:rPr kumimoji="1" lang="en-US" altLang="ja-JP" sz="2400" dirty="0" smtClean="0">
                <a:latin typeface="HGPｺﾞｼｯｸE" pitchFamily="50" charset="-128"/>
                <a:ea typeface="HGPｺﾞｼｯｸE" pitchFamily="50" charset="-128"/>
              </a:rPr>
              <a:t>&gt;</a:t>
            </a:r>
          </a:p>
          <a:p>
            <a:r>
              <a:rPr lang="ja-JP" altLang="en-US" sz="2400" dirty="0" smtClean="0">
                <a:latin typeface="HGPｺﾞｼｯｸE" pitchFamily="50" charset="-128"/>
                <a:ea typeface="HGPｺﾞｼｯｸE" pitchFamily="50" charset="-128"/>
              </a:rPr>
              <a:t>都市：ビエンチャン（ラオスの首都）</a:t>
            </a:r>
            <a:endParaRPr lang="en-US" altLang="ja-JP" sz="2400" dirty="0" smtClean="0">
              <a:latin typeface="HGPｺﾞｼｯｸE" pitchFamily="50" charset="-128"/>
              <a:ea typeface="HGPｺﾞｼｯｸE" pitchFamily="50" charset="-128"/>
            </a:endParaRPr>
          </a:p>
          <a:p>
            <a:r>
              <a:rPr kumimoji="1" lang="ja-JP" altLang="en-US" sz="2400" dirty="0" smtClean="0">
                <a:latin typeface="HGPｺﾞｼｯｸE" pitchFamily="50" charset="-128"/>
                <a:ea typeface="HGPｺﾞｼｯｸE" pitchFamily="50" charset="-128"/>
              </a:rPr>
              <a:t>期間：</a:t>
            </a:r>
            <a:r>
              <a:rPr kumimoji="1" lang="en-US" altLang="ja-JP" sz="2400" dirty="0" smtClean="0">
                <a:latin typeface="HGPｺﾞｼｯｸE" pitchFamily="50" charset="-128"/>
                <a:ea typeface="HGPｺﾞｼｯｸE" pitchFamily="50" charset="-128"/>
              </a:rPr>
              <a:t>3</a:t>
            </a:r>
            <a:r>
              <a:rPr kumimoji="1" lang="ja-JP" altLang="en-US" sz="2400" dirty="0" smtClean="0">
                <a:latin typeface="HGPｺﾞｼｯｸE" pitchFamily="50" charset="-128"/>
                <a:ea typeface="HGPｺﾞｼｯｸE" pitchFamily="50" charset="-128"/>
              </a:rPr>
              <a:t>月</a:t>
            </a:r>
            <a:r>
              <a:rPr kumimoji="1" lang="en-US" altLang="ja-JP" sz="2400" dirty="0" smtClean="0">
                <a:latin typeface="HGPｺﾞｼｯｸE" pitchFamily="50" charset="-128"/>
                <a:ea typeface="HGPｺﾞｼｯｸE" pitchFamily="50" charset="-128"/>
              </a:rPr>
              <a:t>11</a:t>
            </a:r>
            <a:r>
              <a:rPr kumimoji="1" lang="ja-JP" altLang="en-US" sz="2400" dirty="0" smtClean="0">
                <a:latin typeface="HGPｺﾞｼｯｸE" pitchFamily="50" charset="-128"/>
                <a:ea typeface="HGPｺﾞｼｯｸE" pitchFamily="50" charset="-128"/>
              </a:rPr>
              <a:t>日～</a:t>
            </a:r>
            <a:r>
              <a:rPr kumimoji="1" lang="en-US" altLang="ja-JP" sz="2400" dirty="0" smtClean="0">
                <a:latin typeface="HGPｺﾞｼｯｸE" pitchFamily="50" charset="-128"/>
                <a:ea typeface="HGPｺﾞｼｯｸE" pitchFamily="50" charset="-128"/>
              </a:rPr>
              <a:t>17</a:t>
            </a:r>
            <a:r>
              <a:rPr kumimoji="1" lang="ja-JP" altLang="en-US" sz="2400" dirty="0" smtClean="0">
                <a:latin typeface="HGPｺﾞｼｯｸE" pitchFamily="50" charset="-128"/>
                <a:ea typeface="HGPｺﾞｼｯｸE" pitchFamily="50" charset="-128"/>
              </a:rPr>
              <a:t>日</a:t>
            </a:r>
            <a:endParaRPr kumimoji="1" lang="en-US" altLang="ja-JP" sz="2400" dirty="0" smtClean="0">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訪問先</a:t>
            </a:r>
            <a:endParaRPr lang="en-US" altLang="ja-JP" sz="2400" dirty="0" smtClean="0">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r>
              <a:rPr kumimoji="1" lang="ja-JP" altLang="en-US" sz="2400" dirty="0" smtClean="0">
                <a:latin typeface="HGPｺﾞｼｯｸE" pitchFamily="50" charset="-128"/>
                <a:ea typeface="HGPｺﾞｼｯｸE" pitchFamily="50" charset="-128"/>
              </a:rPr>
              <a:t>・ラオス教育省ノンフォーマル教育課</a:t>
            </a:r>
            <a:endParaRPr kumimoji="1" lang="en-US" altLang="ja-JP" sz="2400"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a:t>
            </a:r>
            <a:r>
              <a:rPr lang="en-US" altLang="ja-JP" sz="2400" dirty="0" err="1" smtClean="0">
                <a:latin typeface="HGPｺﾞｼｯｸE" pitchFamily="50" charset="-128"/>
                <a:ea typeface="HGPｺﾞｼｯｸE" pitchFamily="50" charset="-128"/>
              </a:rPr>
              <a:t>Nomg</a:t>
            </a:r>
            <a:r>
              <a:rPr lang="en-US" altLang="ja-JP" sz="2400" dirty="0" smtClean="0">
                <a:latin typeface="HGPｺﾞｼｯｸE" pitchFamily="50" charset="-128"/>
                <a:ea typeface="HGPｺﾞｼｯｸE" pitchFamily="50" charset="-128"/>
              </a:rPr>
              <a:t> Song Hong </a:t>
            </a:r>
            <a:r>
              <a:rPr lang="ja-JP" altLang="en-US" sz="2400" dirty="0" smtClean="0">
                <a:latin typeface="HGPｺﾞｼｯｸE" pitchFamily="50" charset="-128"/>
                <a:ea typeface="HGPｺﾞｼｯｸE" pitchFamily="50" charset="-128"/>
              </a:rPr>
              <a:t>小学校（モン族の村にて）</a:t>
            </a:r>
            <a:endParaRPr lang="en-US" altLang="ja-JP" sz="2400"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・ビエンチャン市内の中高一貫校</a:t>
            </a:r>
            <a:endParaRPr lang="en-US" altLang="ja-JP" sz="2400" dirty="0" smtClean="0">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endParaRPr kumimoji="1" lang="en-US" altLang="ja-JP" sz="2400" dirty="0" smtClean="0">
              <a:latin typeface="HGPｺﾞｼｯｸE" pitchFamily="50" charset="-128"/>
              <a:ea typeface="HGPｺﾞｼｯｸE" pitchFamily="50" charset="-128"/>
            </a:endParaRPr>
          </a:p>
          <a:p>
            <a:endParaRPr kumimoji="1" lang="ja-JP" altLang="en-US" sz="24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3164934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548680"/>
            <a:ext cx="3888432" cy="738664"/>
          </a:xfrm>
          <a:prstGeom prst="rect">
            <a:avLst/>
          </a:prstGeom>
          <a:noFill/>
        </p:spPr>
        <p:txBody>
          <a:bodyPr wrap="square" rtlCol="0">
            <a:spAutoFit/>
          </a:bodyPr>
          <a:lstStyle/>
          <a:p>
            <a:r>
              <a:rPr kumimoji="1" lang="en-US" altLang="ja-JP" sz="2400" dirty="0" smtClean="0">
                <a:solidFill>
                  <a:srgbClr val="0070C0"/>
                </a:solidFill>
                <a:latin typeface="HGPｺﾞｼｯｸE" pitchFamily="50" charset="-128"/>
                <a:ea typeface="HGPｺﾞｼｯｸE" pitchFamily="50" charset="-128"/>
              </a:rPr>
              <a:t>&lt;</a:t>
            </a:r>
            <a:r>
              <a:rPr kumimoji="1" lang="ja-JP" altLang="en-US" sz="2400" dirty="0" smtClean="0">
                <a:solidFill>
                  <a:srgbClr val="0070C0"/>
                </a:solidFill>
                <a:latin typeface="HGPｺﾞｼｯｸE" pitchFamily="50" charset="-128"/>
                <a:ea typeface="HGPｺﾞｼｯｸE" pitchFamily="50" charset="-128"/>
              </a:rPr>
              <a:t>現地調査訪問先</a:t>
            </a:r>
            <a:r>
              <a:rPr kumimoji="1" lang="en-US" altLang="ja-JP" sz="2400" dirty="0" smtClean="0">
                <a:solidFill>
                  <a:srgbClr val="0070C0"/>
                </a:solidFill>
                <a:latin typeface="HGPｺﾞｼｯｸE" pitchFamily="50" charset="-128"/>
                <a:ea typeface="HGPｺﾞｼｯｸE" pitchFamily="50" charset="-128"/>
              </a:rPr>
              <a:t>&gt;</a:t>
            </a:r>
          </a:p>
          <a:p>
            <a:endParaRPr kumimoji="1" lang="ja-JP" altLang="en-US"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4391" y="620688"/>
            <a:ext cx="3197711" cy="3312368"/>
          </a:xfrm>
          <a:prstGeom prst="rect">
            <a:avLst/>
          </a:prstGeom>
        </p:spPr>
      </p:pic>
      <p:sp>
        <p:nvSpPr>
          <p:cNvPr id="5" name="テキスト ボックス 4"/>
          <p:cNvSpPr txBox="1"/>
          <p:nvPr/>
        </p:nvSpPr>
        <p:spPr>
          <a:xfrm>
            <a:off x="539552" y="1450094"/>
            <a:ext cx="4680520" cy="2862322"/>
          </a:xfrm>
          <a:prstGeom prst="rect">
            <a:avLst/>
          </a:prstGeom>
          <a:noFill/>
        </p:spPr>
        <p:txBody>
          <a:bodyPr wrap="square" rtlCol="0">
            <a:spAutoFit/>
          </a:bodyPr>
          <a:lstStyle/>
          <a:p>
            <a:r>
              <a:rPr lang="ja-JP" altLang="en-US" sz="2000" dirty="0" smtClean="0">
                <a:solidFill>
                  <a:srgbClr val="FF0000"/>
                </a:solidFill>
                <a:latin typeface="HGPｺﾞｼｯｸE" pitchFamily="50" charset="-128"/>
                <a:ea typeface="HGPｺﾞｼｯｸE" pitchFamily="50" charset="-128"/>
              </a:rPr>
              <a:t>〇ラオス教育省ノンフォーマル教育課</a:t>
            </a:r>
            <a:endParaRPr lang="en-US" altLang="ja-JP" sz="2000" dirty="0" smtClean="0">
              <a:solidFill>
                <a:srgbClr val="FF0000"/>
              </a:solidFill>
              <a:latin typeface="HGPｺﾞｼｯｸE" pitchFamily="50" charset="-128"/>
              <a:ea typeface="HGPｺﾞｼｯｸE" pitchFamily="50" charset="-128"/>
            </a:endParaRPr>
          </a:p>
          <a:p>
            <a:endParaRPr kumimoji="1" lang="en-US" altLang="ja-JP" sz="2000" dirty="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a:t>
            </a:r>
            <a:r>
              <a:rPr lang="en-US" altLang="ja-JP" sz="2000" i="1" dirty="0" smtClean="0">
                <a:latin typeface="HGPｺﾞｼｯｸE" pitchFamily="50" charset="-128"/>
                <a:ea typeface="HGPｺﾞｼｯｸE" pitchFamily="50" charset="-128"/>
              </a:rPr>
              <a:t>Mr. </a:t>
            </a:r>
            <a:r>
              <a:rPr lang="en-US" altLang="ja-JP" sz="2000" i="1" dirty="0" err="1" smtClean="0">
                <a:latin typeface="HGPｺﾞｼｯｸE" pitchFamily="50" charset="-128"/>
                <a:ea typeface="HGPｺﾞｼｯｸE" pitchFamily="50" charset="-128"/>
              </a:rPr>
              <a:t>Lamphoune</a:t>
            </a:r>
            <a:r>
              <a:rPr lang="en-US" altLang="ja-JP" sz="2000" i="1" dirty="0" smtClean="0">
                <a:latin typeface="HGPｺﾞｼｯｸE" pitchFamily="50" charset="-128"/>
                <a:ea typeface="HGPｺﾞｼｯｸE" pitchFamily="50" charset="-128"/>
              </a:rPr>
              <a:t> </a:t>
            </a:r>
            <a:r>
              <a:rPr lang="en-US" altLang="ja-JP" sz="2000" i="1" dirty="0" err="1" smtClean="0">
                <a:latin typeface="HGPｺﾞｼｯｸE" pitchFamily="50" charset="-128"/>
                <a:ea typeface="HGPｺﾞｼｯｸE" pitchFamily="50" charset="-128"/>
              </a:rPr>
              <a:t>Luangxay</a:t>
            </a:r>
            <a:r>
              <a:rPr lang="ja-JP" altLang="en-US" sz="2000" i="1" dirty="0" smtClean="0">
                <a:latin typeface="HGPｺﾞｼｯｸE" pitchFamily="50" charset="-128"/>
                <a:ea typeface="HGPｺﾞｼｯｸE" pitchFamily="50" charset="-128"/>
              </a:rPr>
              <a:t>インタビュー</a:t>
            </a:r>
            <a:endParaRPr lang="en-US" altLang="ja-JP" sz="2000" i="1" dirty="0" smtClean="0">
              <a:latin typeface="HGPｺﾞｼｯｸE" pitchFamily="50" charset="-128"/>
              <a:ea typeface="HGPｺﾞｼｯｸE" pitchFamily="50" charset="-128"/>
            </a:endParaRPr>
          </a:p>
          <a:p>
            <a:r>
              <a:rPr kumimoji="1" lang="ja-JP" altLang="en-US" sz="2000" dirty="0">
                <a:latin typeface="HGPｺﾞｼｯｸE" pitchFamily="50" charset="-128"/>
                <a:ea typeface="HGPｺﾞｼｯｸE" pitchFamily="50" charset="-128"/>
              </a:rPr>
              <a:t>　</a:t>
            </a:r>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現在行われている少数民族の初等　</a:t>
            </a:r>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教育</a:t>
            </a:r>
            <a:r>
              <a:rPr lang="ja-JP" altLang="en-US" sz="2000" dirty="0" smtClean="0">
                <a:latin typeface="HGPｺﾞｼｯｸE" pitchFamily="50" charset="-128"/>
                <a:ea typeface="HGPｺﾞｼｯｸE" pitchFamily="50" charset="-128"/>
              </a:rPr>
              <a:t>修了率を上げるノンフォーマル</a:t>
            </a:r>
            <a:r>
              <a:rPr lang="ja-JP" altLang="en-US" sz="2000" dirty="0" smtClean="0">
                <a:latin typeface="HGPｺﾞｼｯｸE" pitchFamily="50" charset="-128"/>
                <a:ea typeface="HGPｺﾞｼｯｸE" pitchFamily="50" charset="-128"/>
              </a:rPr>
              <a:t>教育</a:t>
            </a:r>
            <a:r>
              <a:rPr lang="ja-JP" altLang="en-US" sz="2000" dirty="0" smtClean="0">
                <a:latin typeface="HGPｺﾞｼｯｸE" pitchFamily="50" charset="-128"/>
                <a:ea typeface="HGPｺﾞｼｯｸE" pitchFamily="50" charset="-128"/>
              </a:rPr>
              <a:t>政策</a:t>
            </a:r>
            <a:endParaRPr lang="en-US" altLang="ja-JP" sz="2000"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　教育省の少数民族に対する態度</a:t>
            </a:r>
            <a:endParaRPr lang="en-US" altLang="ja-JP" sz="2000"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　ノンフォーマル教育の障害</a:t>
            </a:r>
            <a:endParaRPr lang="en-US" altLang="ja-JP" sz="2000"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　外部支援について</a:t>
            </a:r>
            <a:endParaRPr lang="en-US" altLang="ja-JP" sz="2000" dirty="0" smtClean="0">
              <a:latin typeface="HGPｺﾞｼｯｸE" pitchFamily="50" charset="-128"/>
              <a:ea typeface="HGPｺﾞｼｯｸE" pitchFamily="50" charset="-128"/>
            </a:endParaRPr>
          </a:p>
        </p:txBody>
      </p:sp>
      <p:sp>
        <p:nvSpPr>
          <p:cNvPr id="2" name="テキスト ボックス 1"/>
          <p:cNvSpPr txBox="1"/>
          <p:nvPr/>
        </p:nvSpPr>
        <p:spPr>
          <a:xfrm>
            <a:off x="179512" y="0"/>
            <a:ext cx="1080120" cy="369332"/>
          </a:xfrm>
          <a:prstGeom prst="rect">
            <a:avLst/>
          </a:prstGeom>
          <a:noFill/>
        </p:spPr>
        <p:txBody>
          <a:bodyPr wrap="square" rtlCol="0">
            <a:spAutoFit/>
          </a:bodyPr>
          <a:lstStyle/>
          <a:p>
            <a:r>
              <a:rPr kumimoji="1" lang="ja-JP" altLang="en-US" dirty="0" smtClean="0">
                <a:latin typeface="HGPｺﾞｼｯｸE" pitchFamily="50" charset="-128"/>
                <a:ea typeface="HGPｺﾞｼｯｸE" pitchFamily="50" charset="-128"/>
              </a:rPr>
              <a:t>４</a:t>
            </a:r>
            <a:r>
              <a:rPr kumimoji="1" lang="en-US" altLang="ja-JP" dirty="0" smtClean="0">
                <a:latin typeface="HGPｺﾞｼｯｸE" pitchFamily="50" charset="-128"/>
                <a:ea typeface="HGPｺﾞｼｯｸE" pitchFamily="50" charset="-128"/>
              </a:rPr>
              <a:t>-</a:t>
            </a:r>
            <a:r>
              <a:rPr kumimoji="1" lang="ja-JP" altLang="en-US" dirty="0" smtClean="0">
                <a:latin typeface="HGPｺﾞｼｯｸE" pitchFamily="50" charset="-128"/>
                <a:ea typeface="HGPｺﾞｼｯｸE" pitchFamily="50" charset="-128"/>
              </a:rPr>
              <a:t>２</a:t>
            </a:r>
            <a:endParaRPr kumimoji="1" lang="ja-JP" altLang="en-US" dirty="0">
              <a:latin typeface="HGPｺﾞｼｯｸE" pitchFamily="50" charset="-128"/>
              <a:ea typeface="HGPｺﾞｼｯｸE" pitchFamily="50" charset="-128"/>
            </a:endParaRPr>
          </a:p>
        </p:txBody>
      </p:sp>
      <p:sp>
        <p:nvSpPr>
          <p:cNvPr id="6" name="テキスト ボックス 5"/>
          <p:cNvSpPr txBox="1"/>
          <p:nvPr/>
        </p:nvSpPr>
        <p:spPr>
          <a:xfrm>
            <a:off x="719572" y="4321544"/>
            <a:ext cx="6804756" cy="1631216"/>
          </a:xfrm>
          <a:prstGeom prst="rect">
            <a:avLst/>
          </a:prstGeom>
          <a:noFill/>
        </p:spPr>
        <p:txBody>
          <a:bodyPr wrap="square" rtlCol="0">
            <a:spAutoFit/>
          </a:bodyPr>
          <a:lstStyle/>
          <a:p>
            <a:r>
              <a:rPr kumimoji="1" lang="ja-JP" altLang="en-US" dirty="0" smtClean="0"/>
              <a:t>　</a:t>
            </a:r>
            <a:r>
              <a:rPr kumimoji="1" lang="ja-JP" altLang="en-US" sz="2000" dirty="0" smtClean="0">
                <a:latin typeface="HGPｺﾞｼｯｸE" pitchFamily="50" charset="-128"/>
                <a:ea typeface="HGPｺﾞｼｯｸE" pitchFamily="50" charset="-128"/>
              </a:rPr>
              <a:t>→</a:t>
            </a:r>
            <a:r>
              <a:rPr kumimoji="1" lang="ja-JP" altLang="en-US" dirty="0" smtClean="0"/>
              <a:t>　</a:t>
            </a:r>
            <a:r>
              <a:rPr kumimoji="1" lang="ja-JP" altLang="en-US" sz="2000" dirty="0" smtClean="0">
                <a:latin typeface="HGPｺﾞｼｯｸE" pitchFamily="50" charset="-128"/>
                <a:ea typeface="HGPｺﾞｼｯｸE" pitchFamily="50" charset="-128"/>
              </a:rPr>
              <a:t>フォーマル教育に対するノンフォーマル教育の役割</a:t>
            </a:r>
            <a:endParaRPr kumimoji="1" lang="en-US" altLang="ja-JP" sz="2000" dirty="0" smtClean="0">
              <a:latin typeface="HGPｺﾞｼｯｸE" pitchFamily="50" charset="-128"/>
              <a:ea typeface="HGPｺﾞｼｯｸE" pitchFamily="50" charset="-128"/>
            </a:endParaRPr>
          </a:p>
          <a:p>
            <a:endParaRPr lang="en-US" altLang="ja-JP" sz="2000" dirty="0">
              <a:latin typeface="HGPｺﾞｼｯｸE" pitchFamily="50" charset="-128"/>
              <a:ea typeface="HGPｺﾞｼｯｸE" pitchFamily="50" charset="-128"/>
            </a:endParaRPr>
          </a:p>
          <a:p>
            <a:r>
              <a:rPr kumimoji="1" lang="ja-JP" altLang="en-US" sz="2000" dirty="0" smtClean="0">
                <a:latin typeface="HGPｺﾞｼｯｸE" pitchFamily="50" charset="-128"/>
                <a:ea typeface="HGPｺﾞｼｯｸE" pitchFamily="50" charset="-128"/>
              </a:rPr>
              <a:t>・</a:t>
            </a:r>
            <a:r>
              <a:rPr kumimoji="1" lang="ja-JP" altLang="en-US" sz="2000" i="1" dirty="0" smtClean="0">
                <a:latin typeface="HGPｺﾞｼｯｸE" pitchFamily="50" charset="-128"/>
                <a:ea typeface="HGPｺﾞｼｯｸE" pitchFamily="50" charset="-128"/>
              </a:rPr>
              <a:t>モン人スタッフ　インタビュー</a:t>
            </a:r>
            <a:endParaRPr kumimoji="1" lang="en-US" altLang="ja-JP" sz="2000" i="1"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教育の重要性</a:t>
            </a:r>
            <a:endParaRPr lang="en-US" altLang="ja-JP" sz="2000"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モン人の修了率が低い理由　</a:t>
            </a:r>
            <a:r>
              <a:rPr lang="en-US" altLang="ja-JP" sz="2000" dirty="0" smtClean="0">
                <a:latin typeface="HGPｺﾞｼｯｸE" pitchFamily="50" charset="-128"/>
                <a:ea typeface="HGPｺﾞｼｯｸE" pitchFamily="50" charset="-128"/>
              </a:rPr>
              <a:t>etc.</a:t>
            </a:r>
          </a:p>
        </p:txBody>
      </p:sp>
    </p:spTree>
    <p:extLst>
      <p:ext uri="{BB962C8B-B14F-4D97-AF65-F5344CB8AC3E}">
        <p14:creationId xmlns:p14="http://schemas.microsoft.com/office/powerpoint/2010/main" val="3470004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548680"/>
            <a:ext cx="4176464" cy="461665"/>
          </a:xfrm>
          <a:prstGeom prst="rect">
            <a:avLst/>
          </a:prstGeom>
          <a:noFill/>
        </p:spPr>
        <p:txBody>
          <a:bodyPr wrap="square" rtlCol="0">
            <a:spAutoFit/>
          </a:bodyPr>
          <a:lstStyle/>
          <a:p>
            <a:r>
              <a:rPr kumimoji="1" lang="en-US" altLang="ja-JP" sz="2400" dirty="0" smtClean="0">
                <a:solidFill>
                  <a:srgbClr val="0070C0"/>
                </a:solidFill>
                <a:latin typeface="HGPｺﾞｼｯｸE" pitchFamily="50" charset="-128"/>
                <a:ea typeface="HGPｺﾞｼｯｸE" pitchFamily="50" charset="-128"/>
              </a:rPr>
              <a:t>&lt;</a:t>
            </a:r>
            <a:r>
              <a:rPr kumimoji="1" lang="ja-JP" altLang="en-US" sz="2400" dirty="0" smtClean="0">
                <a:solidFill>
                  <a:srgbClr val="0070C0"/>
                </a:solidFill>
                <a:latin typeface="HGPｺﾞｼｯｸE" pitchFamily="50" charset="-128"/>
                <a:ea typeface="HGPｺﾞｼｯｸE" pitchFamily="50" charset="-128"/>
              </a:rPr>
              <a:t>現地調査訪問先</a:t>
            </a:r>
            <a:r>
              <a:rPr kumimoji="1" lang="en-US" altLang="ja-JP" sz="2400" dirty="0" smtClean="0">
                <a:solidFill>
                  <a:srgbClr val="0070C0"/>
                </a:solidFill>
                <a:latin typeface="HGPｺﾞｼｯｸE" pitchFamily="50" charset="-128"/>
                <a:ea typeface="HGPｺﾞｼｯｸE" pitchFamily="50" charset="-128"/>
              </a:rPr>
              <a:t>&gt;</a:t>
            </a:r>
            <a:endParaRPr kumimoji="1" lang="ja-JP" altLang="en-US" sz="2400" dirty="0">
              <a:solidFill>
                <a:srgbClr val="0070C0"/>
              </a:solidFill>
              <a:latin typeface="HGPｺﾞｼｯｸE" pitchFamily="50" charset="-128"/>
              <a:ea typeface="HGPｺﾞｼｯｸE"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6736" y="1340768"/>
            <a:ext cx="3197711" cy="2268252"/>
          </a:xfrm>
          <a:prstGeom prst="rect">
            <a:avLst/>
          </a:prstGeom>
        </p:spPr>
      </p:pic>
      <p:pic>
        <p:nvPicPr>
          <p:cNvPr id="5" name="Picture 2" descr="http://a2.sphotos.ak.fbcdn.net/hphotos-ak-snc7/420135_10150597089697478_522107477_8962547_104515708_n.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806" b="2769"/>
          <a:stretch/>
        </p:blipFill>
        <p:spPr bwMode="auto">
          <a:xfrm>
            <a:off x="5406737" y="4004639"/>
            <a:ext cx="3197711" cy="237541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251520" y="116632"/>
            <a:ext cx="648072" cy="369332"/>
          </a:xfrm>
          <a:prstGeom prst="rect">
            <a:avLst/>
          </a:prstGeom>
          <a:noFill/>
        </p:spPr>
        <p:txBody>
          <a:bodyPr wrap="square" rtlCol="0">
            <a:spAutoFit/>
          </a:bodyPr>
          <a:lstStyle/>
          <a:p>
            <a:r>
              <a:rPr kumimoji="1" lang="ja-JP" altLang="en-US" dirty="0" smtClean="0">
                <a:latin typeface="HGPｺﾞｼｯｸE" pitchFamily="50" charset="-128"/>
                <a:ea typeface="HGPｺﾞｼｯｸE" pitchFamily="50" charset="-128"/>
              </a:rPr>
              <a:t>４</a:t>
            </a:r>
            <a:r>
              <a:rPr kumimoji="1" lang="en-US" altLang="ja-JP" dirty="0" smtClean="0">
                <a:latin typeface="HGPｺﾞｼｯｸE" pitchFamily="50" charset="-128"/>
                <a:ea typeface="HGPｺﾞｼｯｸE" pitchFamily="50" charset="-128"/>
              </a:rPr>
              <a:t>-</a:t>
            </a:r>
            <a:r>
              <a:rPr kumimoji="1" lang="ja-JP" altLang="en-US" dirty="0" smtClean="0">
                <a:latin typeface="HGPｺﾞｼｯｸE" pitchFamily="50" charset="-128"/>
                <a:ea typeface="HGPｺﾞｼｯｸE" pitchFamily="50" charset="-128"/>
              </a:rPr>
              <a:t>３</a:t>
            </a:r>
            <a:endParaRPr kumimoji="1" lang="ja-JP" altLang="en-US" dirty="0">
              <a:latin typeface="HGPｺﾞｼｯｸE" pitchFamily="50" charset="-128"/>
              <a:ea typeface="HGPｺﾞｼｯｸE" pitchFamily="50" charset="-128"/>
            </a:endParaRPr>
          </a:p>
        </p:txBody>
      </p:sp>
      <p:sp>
        <p:nvSpPr>
          <p:cNvPr id="6" name="テキスト ボックス 5"/>
          <p:cNvSpPr txBox="1"/>
          <p:nvPr/>
        </p:nvSpPr>
        <p:spPr>
          <a:xfrm>
            <a:off x="539552" y="1484784"/>
            <a:ext cx="4392488" cy="1938992"/>
          </a:xfrm>
          <a:prstGeom prst="rect">
            <a:avLst/>
          </a:prstGeom>
          <a:noFill/>
        </p:spPr>
        <p:txBody>
          <a:bodyPr wrap="square" rtlCol="0">
            <a:spAutoFit/>
          </a:bodyPr>
          <a:lstStyle/>
          <a:p>
            <a:r>
              <a:rPr lang="ja-JP" altLang="en-US" dirty="0">
                <a:solidFill>
                  <a:srgbClr val="FF0000"/>
                </a:solidFill>
              </a:rPr>
              <a:t>〇</a:t>
            </a:r>
            <a:r>
              <a:rPr kumimoji="1" lang="ja-JP" altLang="en-US" sz="2000" dirty="0" smtClean="0">
                <a:solidFill>
                  <a:srgbClr val="FF0000"/>
                </a:solidFill>
                <a:latin typeface="HGPｺﾞｼｯｸE" pitchFamily="50" charset="-128"/>
                <a:ea typeface="HGPｺﾞｼｯｸE" pitchFamily="50" charset="-128"/>
              </a:rPr>
              <a:t>ビエンチャン市内にある中高一貫校でのインタビュー</a:t>
            </a:r>
            <a:endParaRPr kumimoji="1" lang="en-US" altLang="ja-JP" sz="2000" dirty="0" smtClean="0">
              <a:solidFill>
                <a:srgbClr val="FF0000"/>
              </a:solidFill>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昼は中高一貫校、夜は英語と韓国語の語学学校</a:t>
            </a:r>
            <a:endParaRPr lang="en-US" altLang="ja-JP" sz="2000" dirty="0" smtClean="0">
              <a:latin typeface="HGPｺﾞｼｯｸE" pitchFamily="50" charset="-128"/>
              <a:ea typeface="HGPｺﾞｼｯｸE" pitchFamily="50" charset="-128"/>
            </a:endParaRPr>
          </a:p>
          <a:p>
            <a:r>
              <a:rPr kumimoji="1" lang="ja-JP" altLang="en-US" sz="2000" dirty="0">
                <a:latin typeface="HGPｺﾞｼｯｸE" pitchFamily="50" charset="-128"/>
                <a:ea typeface="HGPｺﾞｼｯｸE" pitchFamily="50" charset="-128"/>
              </a:rPr>
              <a:t>　</a:t>
            </a:r>
            <a:r>
              <a:rPr kumimoji="1" lang="ja-JP" altLang="en-US" sz="2000" dirty="0" smtClean="0">
                <a:latin typeface="HGPｺﾞｼｯｸE" pitchFamily="50" charset="-128"/>
                <a:ea typeface="HGPｺﾞｼｯｸE" pitchFamily="50" charset="-128"/>
              </a:rPr>
              <a:t>→　日本政府の支援により建設</a:t>
            </a:r>
            <a:endParaRPr kumimoji="1" lang="en-US" altLang="ja-JP" sz="2000"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モン人の生徒は全体で</a:t>
            </a:r>
            <a:r>
              <a:rPr lang="en-US" altLang="ja-JP" sz="2000" dirty="0" smtClean="0">
                <a:latin typeface="HGPｺﾞｼｯｸE" pitchFamily="50" charset="-128"/>
                <a:ea typeface="HGPｺﾞｼｯｸE" pitchFamily="50" charset="-128"/>
              </a:rPr>
              <a:t>2</a:t>
            </a:r>
            <a:r>
              <a:rPr lang="ja-JP" altLang="en-US" sz="2000" dirty="0" smtClean="0">
                <a:latin typeface="HGPｺﾞｼｯｸE" pitchFamily="50" charset="-128"/>
                <a:ea typeface="HGPｺﾞｼｯｸE" pitchFamily="50" charset="-128"/>
              </a:rPr>
              <a:t>人</a:t>
            </a:r>
            <a:endParaRPr kumimoji="1" lang="en-US" altLang="ja-JP" sz="2000" dirty="0" smtClean="0">
              <a:latin typeface="HGPｺﾞｼｯｸE" pitchFamily="50" charset="-128"/>
              <a:ea typeface="HGPｺﾞｼｯｸE" pitchFamily="50" charset="-128"/>
            </a:endParaRPr>
          </a:p>
        </p:txBody>
      </p:sp>
      <p:sp>
        <p:nvSpPr>
          <p:cNvPr id="9" name="テキスト ボックス 8"/>
          <p:cNvSpPr txBox="1"/>
          <p:nvPr/>
        </p:nvSpPr>
        <p:spPr>
          <a:xfrm>
            <a:off x="575556" y="3861048"/>
            <a:ext cx="3996444" cy="2554545"/>
          </a:xfrm>
          <a:prstGeom prst="rect">
            <a:avLst/>
          </a:prstGeom>
          <a:noFill/>
        </p:spPr>
        <p:txBody>
          <a:bodyPr wrap="square" rtlCol="0">
            <a:spAutoFit/>
          </a:bodyPr>
          <a:lstStyle/>
          <a:p>
            <a:r>
              <a:rPr lang="ja-JP" altLang="en-US" dirty="0">
                <a:solidFill>
                  <a:srgbClr val="FF0000"/>
                </a:solidFill>
              </a:rPr>
              <a:t>〇</a:t>
            </a:r>
            <a:r>
              <a:rPr kumimoji="1" lang="ja-JP" altLang="en-US" sz="2000" dirty="0" smtClean="0">
                <a:solidFill>
                  <a:srgbClr val="FF0000"/>
                </a:solidFill>
                <a:latin typeface="HGPｺﾞｼｯｸE" pitchFamily="50" charset="-128"/>
                <a:ea typeface="HGPｺﾞｼｯｸE" pitchFamily="50" charset="-128"/>
              </a:rPr>
              <a:t>モン族の小学校でのインタビュー</a:t>
            </a:r>
            <a:endParaRPr kumimoji="1" lang="en-US" altLang="ja-JP" sz="2000" dirty="0" smtClean="0">
              <a:solidFill>
                <a:srgbClr val="FF0000"/>
              </a:solidFill>
              <a:latin typeface="HGPｺﾞｼｯｸE" pitchFamily="50" charset="-128"/>
              <a:ea typeface="HGPｺﾞｼｯｸE" pitchFamily="50" charset="-128"/>
            </a:endParaRPr>
          </a:p>
          <a:p>
            <a:r>
              <a:rPr kumimoji="1" lang="ja-JP" altLang="en-US" sz="2000" dirty="0" smtClean="0">
                <a:latin typeface="HGPｺﾞｼｯｸE" pitchFamily="50" charset="-128"/>
                <a:ea typeface="HGPｺﾞｼｯｸE" pitchFamily="50" charset="-128"/>
              </a:rPr>
              <a:t>　→　</a:t>
            </a:r>
            <a:r>
              <a:rPr kumimoji="1" lang="en-US" altLang="ja-JP" sz="2000" dirty="0" smtClean="0">
                <a:latin typeface="HGPｺﾞｼｯｸE" pitchFamily="50" charset="-128"/>
                <a:ea typeface="HGPｺﾞｼｯｸE" pitchFamily="50" charset="-128"/>
              </a:rPr>
              <a:t>Thadindaeng Village</a:t>
            </a:r>
            <a:r>
              <a:rPr kumimoji="1" lang="ja-JP" altLang="en-US" sz="2000" dirty="0" smtClean="0">
                <a:latin typeface="HGPｺﾞｼｯｸE" pitchFamily="50" charset="-128"/>
                <a:ea typeface="HGPｺﾞｼｯｸE" pitchFamily="50" charset="-128"/>
              </a:rPr>
              <a:t>にある最大の小学校</a:t>
            </a:r>
            <a:endParaRPr kumimoji="1" lang="en-US" altLang="ja-JP" sz="2000"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全校生徒の</a:t>
            </a:r>
            <a:r>
              <a:rPr lang="en-US" altLang="ja-JP" sz="2000" dirty="0" smtClean="0">
                <a:latin typeface="HGPｺﾞｼｯｸE" pitchFamily="50" charset="-128"/>
                <a:ea typeface="HGPｺﾞｼｯｸE" pitchFamily="50" charset="-128"/>
              </a:rPr>
              <a:t>97%</a:t>
            </a:r>
            <a:r>
              <a:rPr lang="ja-JP" altLang="en-US" sz="2000" dirty="0" smtClean="0">
                <a:latin typeface="HGPｺﾞｼｯｸE" pitchFamily="50" charset="-128"/>
                <a:ea typeface="HGPｺﾞｼｯｸE" pitchFamily="50" charset="-128"/>
              </a:rPr>
              <a:t>がモン人</a:t>
            </a:r>
            <a:endParaRPr lang="en-US" altLang="ja-JP" sz="2000" dirty="0" smtClean="0">
              <a:latin typeface="HGPｺﾞｼｯｸE" pitchFamily="50" charset="-128"/>
              <a:ea typeface="HGPｺﾞｼｯｸE" pitchFamily="50" charset="-128"/>
            </a:endParaRPr>
          </a:p>
          <a:p>
            <a:r>
              <a:rPr kumimoji="1" lang="ja-JP" altLang="en-US" sz="2000" dirty="0">
                <a:latin typeface="HGPｺﾞｼｯｸE" pitchFamily="50" charset="-128"/>
                <a:ea typeface="HGPｺﾞｼｯｸE" pitchFamily="50" charset="-128"/>
              </a:rPr>
              <a:t>　</a:t>
            </a:r>
            <a:r>
              <a:rPr kumimoji="1" lang="ja-JP" altLang="en-US" sz="2000" dirty="0" smtClean="0">
                <a:latin typeface="HGPｺﾞｼｯｸE" pitchFamily="50" charset="-128"/>
                <a:ea typeface="HGPｺﾞｼｯｸE" pitchFamily="50" charset="-128"/>
              </a:rPr>
              <a:t>→　教授言語：ラオ語</a:t>
            </a:r>
            <a:endParaRPr kumimoji="1" lang="en-US" altLang="ja-JP" sz="2000"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生徒数：</a:t>
            </a:r>
            <a:r>
              <a:rPr lang="en-US" altLang="ja-JP" sz="2000" dirty="0" smtClean="0">
                <a:latin typeface="HGPｺﾞｼｯｸE" pitchFamily="50" charset="-128"/>
                <a:ea typeface="HGPｺﾞｼｯｸE" pitchFamily="50" charset="-128"/>
              </a:rPr>
              <a:t>1</a:t>
            </a:r>
            <a:r>
              <a:rPr lang="ja-JP" altLang="en-US" sz="2000" dirty="0" smtClean="0">
                <a:latin typeface="HGPｺﾞｼｯｸE" pitchFamily="50" charset="-128"/>
                <a:ea typeface="HGPｺﾞｼｯｸE" pitchFamily="50" charset="-128"/>
              </a:rPr>
              <a:t>年生</a:t>
            </a:r>
            <a:r>
              <a:rPr lang="en-US" altLang="ja-JP" sz="2000" dirty="0" smtClean="0">
                <a:latin typeface="HGPｺﾞｼｯｸE" pitchFamily="50" charset="-128"/>
                <a:ea typeface="HGPｺﾞｼｯｸE" pitchFamily="50" charset="-128"/>
              </a:rPr>
              <a:t>204</a:t>
            </a:r>
            <a:r>
              <a:rPr lang="ja-JP" altLang="en-US" sz="2000" dirty="0" smtClean="0">
                <a:latin typeface="HGPｺﾞｼｯｸE" pitchFamily="50" charset="-128"/>
                <a:ea typeface="HGPｺﾞｼｯｸE" pitchFamily="50" charset="-128"/>
              </a:rPr>
              <a:t>人</a:t>
            </a:r>
            <a:endParaRPr lang="en-US" altLang="ja-JP" sz="2000" dirty="0" smtClean="0">
              <a:latin typeface="HGPｺﾞｼｯｸE" pitchFamily="50" charset="-128"/>
              <a:ea typeface="HGPｺﾞｼｯｸE" pitchFamily="50" charset="-128"/>
            </a:endParaRPr>
          </a:p>
          <a:p>
            <a:r>
              <a:rPr kumimoji="1" lang="ja-JP" altLang="en-US" sz="2000" dirty="0">
                <a:latin typeface="HGPｺﾞｼｯｸE" pitchFamily="50" charset="-128"/>
                <a:ea typeface="HGPｺﾞｼｯｸE" pitchFamily="50" charset="-128"/>
              </a:rPr>
              <a:t>　</a:t>
            </a:r>
            <a:r>
              <a:rPr kumimoji="1" lang="ja-JP" altLang="en-US" sz="2000" dirty="0" smtClean="0">
                <a:latin typeface="HGPｺﾞｼｯｸE" pitchFamily="50" charset="-128"/>
                <a:ea typeface="HGPｺﾞｼｯｸE" pitchFamily="50" charset="-128"/>
              </a:rPr>
              <a:t>　　　　　　　　</a:t>
            </a:r>
            <a:r>
              <a:rPr kumimoji="1" lang="en-US" altLang="ja-JP" sz="2000" dirty="0" smtClean="0">
                <a:latin typeface="HGPｺﾞｼｯｸE" pitchFamily="50" charset="-128"/>
                <a:ea typeface="HGPｺﾞｼｯｸE" pitchFamily="50" charset="-128"/>
              </a:rPr>
              <a:t>5</a:t>
            </a:r>
            <a:r>
              <a:rPr kumimoji="1" lang="ja-JP" altLang="en-US" sz="2000" dirty="0" smtClean="0">
                <a:latin typeface="HGPｺﾞｼｯｸE" pitchFamily="50" charset="-128"/>
                <a:ea typeface="HGPｺﾞｼｯｸE" pitchFamily="50" charset="-128"/>
              </a:rPr>
              <a:t>年生　</a:t>
            </a:r>
            <a:r>
              <a:rPr kumimoji="1" lang="en-US" altLang="ja-JP" sz="2000" dirty="0" smtClean="0">
                <a:latin typeface="HGPｺﾞｼｯｸE" pitchFamily="50" charset="-128"/>
                <a:ea typeface="HGPｺﾞｼｯｸE" pitchFamily="50" charset="-128"/>
              </a:rPr>
              <a:t>82</a:t>
            </a:r>
            <a:r>
              <a:rPr kumimoji="1" lang="ja-JP" altLang="en-US" sz="2000" dirty="0" smtClean="0">
                <a:latin typeface="HGPｺﾞｼｯｸE" pitchFamily="50" charset="-128"/>
                <a:ea typeface="HGPｺﾞｼｯｸE" pitchFamily="50" charset="-128"/>
              </a:rPr>
              <a:t>人</a:t>
            </a:r>
            <a:endParaRPr kumimoji="1" lang="en-US" altLang="ja-JP" sz="2000" dirty="0" smtClean="0">
              <a:latin typeface="HGPｺﾞｼｯｸE" pitchFamily="50" charset="-128"/>
              <a:ea typeface="HGPｺﾞｼｯｸE" pitchFamily="50" charset="-128"/>
            </a:endParaRPr>
          </a:p>
          <a:p>
            <a:endParaRPr kumimoji="1" lang="ja-JP" altLang="en-US" sz="20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872956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3568" y="491480"/>
            <a:ext cx="7704856"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現地調査</a:t>
            </a:r>
            <a:r>
              <a:rPr lang="ja-JP" alt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から先行研究に矛盾する部分～</a:t>
            </a:r>
            <a:r>
              <a:rPr lang="en-US" altLang="ja-JP"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Part</a:t>
            </a:r>
            <a:r>
              <a:rPr lang="ja-JP" alt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１</a:t>
            </a:r>
            <a:endParaRPr kumimoji="1" lang="ja-JP" altLang="en-US"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3" name="テキスト ボックス 2"/>
          <p:cNvSpPr txBox="1"/>
          <p:nvPr/>
        </p:nvSpPr>
        <p:spPr>
          <a:xfrm>
            <a:off x="739838" y="1517928"/>
            <a:ext cx="7992888" cy="1938992"/>
          </a:xfrm>
          <a:prstGeom prst="rect">
            <a:avLst/>
          </a:prstGeom>
          <a:noFill/>
        </p:spPr>
        <p:txBody>
          <a:bodyPr wrap="square" rtlCol="0">
            <a:spAutoFit/>
          </a:bodyPr>
          <a:lstStyle/>
          <a:p>
            <a:r>
              <a:rPr kumimoji="1" lang="ja-JP" altLang="en-US" sz="2400" i="1" u="sng" dirty="0" smtClean="0">
                <a:latin typeface="HGPｺﾞｼｯｸE" pitchFamily="50" charset="-128"/>
                <a:ea typeface="HGPｺﾞｼｯｸE" pitchFamily="50" charset="-128"/>
              </a:rPr>
              <a:t>〇教授言語がラオ語</a:t>
            </a:r>
            <a:endParaRPr kumimoji="1" lang="en-US" altLang="ja-JP" sz="2400" i="1" u="sng"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　教員がモン語で補助を入れても、</a:t>
            </a:r>
            <a:r>
              <a:rPr lang="en-US" altLang="ja-JP" sz="2400" dirty="0" smtClean="0">
                <a:latin typeface="HGPｺﾞｼｯｸE" pitchFamily="50" charset="-128"/>
                <a:ea typeface="HGPｺﾞｼｯｸE" pitchFamily="50" charset="-128"/>
              </a:rPr>
              <a:t>5</a:t>
            </a:r>
            <a:r>
              <a:rPr lang="ja-JP" altLang="en-US" sz="2400" dirty="0" smtClean="0">
                <a:latin typeface="HGPｺﾞｼｯｸE" pitchFamily="50" charset="-128"/>
                <a:ea typeface="HGPｺﾞｼｯｸE" pitchFamily="50" charset="-128"/>
              </a:rPr>
              <a:t>年生まで進級する生徒が少ない</a:t>
            </a:r>
            <a:endParaRPr lang="en-US" altLang="ja-JP" sz="2400" dirty="0" smtClean="0">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　モン族の村の先生によると、高学年の生徒のラオ語の理解は十分</a:t>
            </a:r>
            <a:endParaRPr kumimoji="1" lang="ja-JP" altLang="en-US" sz="2400" dirty="0">
              <a:latin typeface="HGPｺﾞｼｯｸE" pitchFamily="50" charset="-128"/>
              <a:ea typeface="HGPｺﾞｼｯｸE" pitchFamily="50" charset="-128"/>
            </a:endParaRPr>
          </a:p>
        </p:txBody>
      </p:sp>
      <p:sp>
        <p:nvSpPr>
          <p:cNvPr id="4" name="テキスト ボックス 3"/>
          <p:cNvSpPr txBox="1"/>
          <p:nvPr/>
        </p:nvSpPr>
        <p:spPr>
          <a:xfrm>
            <a:off x="827584" y="4221088"/>
            <a:ext cx="7560840" cy="1569660"/>
          </a:xfrm>
          <a:prstGeom prst="rect">
            <a:avLst/>
          </a:prstGeom>
          <a:noFill/>
        </p:spPr>
        <p:txBody>
          <a:bodyPr wrap="square" rtlCol="0">
            <a:spAutoFit/>
          </a:bodyPr>
          <a:lstStyle/>
          <a:p>
            <a:r>
              <a:rPr kumimoji="1" lang="ja-JP" altLang="en-US" sz="2400" i="1" u="sng" dirty="0" smtClean="0">
                <a:latin typeface="HGPｺﾞｼｯｸE" pitchFamily="50" charset="-128"/>
                <a:ea typeface="HGPｺﾞｼｯｸE" pitchFamily="50" charset="-128"/>
              </a:rPr>
              <a:t>〇家庭生活と学校生活における言語使用の不一致</a:t>
            </a:r>
            <a:endParaRPr kumimoji="1" lang="en-US" altLang="ja-JP" sz="2400" i="1" u="sng"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　モン族の村の先生によると、高学年の生徒はラオ語を十分理解しているため、家庭生活ではモン語を使用していても学校の勉強に支障はない。</a:t>
            </a:r>
            <a:endParaRPr kumimoji="1" lang="ja-JP" altLang="en-US" sz="2400" dirty="0">
              <a:latin typeface="HGPｺﾞｼｯｸE" pitchFamily="50" charset="-128"/>
              <a:ea typeface="HGPｺﾞｼｯｸE" pitchFamily="50" charset="-128"/>
            </a:endParaRPr>
          </a:p>
        </p:txBody>
      </p:sp>
      <p:sp>
        <p:nvSpPr>
          <p:cNvPr id="5" name="テキスト ボックス 4"/>
          <p:cNvSpPr txBox="1"/>
          <p:nvPr/>
        </p:nvSpPr>
        <p:spPr>
          <a:xfrm>
            <a:off x="179512" y="188640"/>
            <a:ext cx="792088" cy="369332"/>
          </a:xfrm>
          <a:prstGeom prst="rect">
            <a:avLst/>
          </a:prstGeom>
          <a:noFill/>
        </p:spPr>
        <p:txBody>
          <a:bodyPr wrap="square" rtlCol="0">
            <a:spAutoFit/>
          </a:bodyPr>
          <a:lstStyle/>
          <a:p>
            <a:r>
              <a:rPr kumimoji="1" lang="ja-JP" altLang="en-US" dirty="0" smtClean="0">
                <a:latin typeface="HGPｺﾞｼｯｸE" pitchFamily="50" charset="-128"/>
                <a:ea typeface="HGPｺﾞｼｯｸE" pitchFamily="50" charset="-128"/>
              </a:rPr>
              <a:t>４</a:t>
            </a:r>
            <a:r>
              <a:rPr kumimoji="1" lang="en-US" altLang="ja-JP" dirty="0" smtClean="0">
                <a:latin typeface="HGPｺﾞｼｯｸE" pitchFamily="50" charset="-128"/>
                <a:ea typeface="HGPｺﾞｼｯｸE" pitchFamily="50" charset="-128"/>
              </a:rPr>
              <a:t>-</a:t>
            </a:r>
            <a:r>
              <a:rPr kumimoji="1" lang="ja-JP" altLang="en-US" dirty="0" smtClean="0">
                <a:latin typeface="HGPｺﾞｼｯｸE" pitchFamily="50" charset="-128"/>
                <a:ea typeface="HGPｺﾞｼｯｸE" pitchFamily="50" charset="-128"/>
              </a:rPr>
              <a:t>４</a:t>
            </a:r>
            <a:endParaRPr kumimoji="1"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3231805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27584" y="438676"/>
            <a:ext cx="679241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現地調査から先行研究に</a:t>
            </a:r>
            <a:r>
              <a:rPr lang="ja-JP" alt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矛盾</a:t>
            </a:r>
            <a:r>
              <a:rPr kumimoji="1" lang="ja-JP" alt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する部分～</a:t>
            </a:r>
            <a:r>
              <a:rPr kumimoji="1" lang="en-US" altLang="ja-JP"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Part2</a:t>
            </a:r>
          </a:p>
        </p:txBody>
      </p:sp>
      <p:sp>
        <p:nvSpPr>
          <p:cNvPr id="3" name="テキスト ボックス 2"/>
          <p:cNvSpPr txBox="1"/>
          <p:nvPr/>
        </p:nvSpPr>
        <p:spPr>
          <a:xfrm>
            <a:off x="539552" y="1205606"/>
            <a:ext cx="7560840" cy="3046988"/>
          </a:xfrm>
          <a:prstGeom prst="rect">
            <a:avLst/>
          </a:prstGeom>
          <a:noFill/>
        </p:spPr>
        <p:txBody>
          <a:bodyPr wrap="square" rtlCol="0">
            <a:spAutoFit/>
          </a:bodyPr>
          <a:lstStyle/>
          <a:p>
            <a:r>
              <a:rPr kumimoji="1" lang="ja-JP" altLang="en-US" sz="2400" i="1" u="sng" dirty="0" smtClean="0">
                <a:latin typeface="HGPｺﾞｼｯｸE" pitchFamily="50" charset="-128"/>
                <a:ea typeface="HGPｺﾞｼｯｸE" pitchFamily="50" charset="-128"/>
              </a:rPr>
              <a:t>〇モン側のラオ語の軽視</a:t>
            </a:r>
            <a:endParaRPr kumimoji="1" lang="en-US" altLang="ja-JP" sz="2400" i="1" u="sng"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　現在、英語教育は重視されている</a:t>
            </a:r>
            <a:endParaRPr lang="en-US" altLang="ja-JP" sz="2400" dirty="0" smtClean="0">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r>
              <a:rPr kumimoji="1" lang="ja-JP" altLang="en-US" sz="2400" dirty="0" smtClean="0">
                <a:latin typeface="HGPｺﾞｼｯｸE" pitchFamily="50" charset="-128"/>
                <a:ea typeface="HGPｺﾞｼｯｸE" pitchFamily="50" charset="-128"/>
              </a:rPr>
              <a:t>　　　しかし、モン族の村の先生によると</a:t>
            </a:r>
            <a:r>
              <a:rPr lang="ja-JP" altLang="en-US" sz="2400" dirty="0" smtClean="0">
                <a:latin typeface="HGPｺﾞｼｯｸE" pitchFamily="50" charset="-128"/>
                <a:ea typeface="HGPｺﾞｼｯｸE" pitchFamily="50" charset="-128"/>
              </a:rPr>
              <a:t>、ラオ語を学ぶのか、英語を学ぶのかは生徒次第であるとのこと。</a:t>
            </a:r>
            <a:endParaRPr lang="en-US" altLang="ja-JP" sz="2400" dirty="0" smtClean="0">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r>
              <a:rPr kumimoji="1" lang="ja-JP" altLang="en-US" sz="2400" dirty="0" smtClean="0">
                <a:latin typeface="HGPｺﾞｼｯｸE" pitchFamily="50" charset="-128"/>
                <a:ea typeface="HGPｺﾞｼｯｸE" pitchFamily="50" charset="-128"/>
              </a:rPr>
              <a:t>→　実際にラオスで会った人のなかで、英語が流暢に話せるのは外国人と働いた経験</a:t>
            </a:r>
            <a:r>
              <a:rPr lang="ja-JP" altLang="en-US" sz="2400" dirty="0" smtClean="0">
                <a:latin typeface="HGPｺﾞｼｯｸE" pitchFamily="50" charset="-128"/>
                <a:ea typeface="HGPｺﾞｼｯｸE" pitchFamily="50" charset="-128"/>
              </a:rPr>
              <a:t>がある人のみ（少ない）</a:t>
            </a:r>
            <a:endParaRPr lang="en-US" altLang="ja-JP" sz="2400" dirty="0" smtClean="0">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r>
              <a:rPr kumimoji="1" lang="ja-JP" altLang="en-US" sz="2400" dirty="0" smtClean="0">
                <a:latin typeface="HGPｺﾞｼｯｸE" pitchFamily="50" charset="-128"/>
                <a:ea typeface="HGPｺﾞｼｯｸE" pitchFamily="50" charset="-128"/>
              </a:rPr>
              <a:t>⇒　</a:t>
            </a:r>
            <a:r>
              <a:rPr kumimoji="1" lang="ja-JP" altLang="en-US" sz="2400" dirty="0" smtClean="0">
                <a:solidFill>
                  <a:srgbClr val="FF0000"/>
                </a:solidFill>
                <a:latin typeface="HGPｺﾞｼｯｸE" pitchFamily="50" charset="-128"/>
                <a:ea typeface="HGPｺﾞｼｯｸE" pitchFamily="50" charset="-128"/>
              </a:rPr>
              <a:t>英語は重視されているが、ラオ語を軽視するほどではない。</a:t>
            </a:r>
            <a:endParaRPr kumimoji="1" lang="en-US" altLang="ja-JP" sz="2400" dirty="0" smtClean="0">
              <a:solidFill>
                <a:srgbClr val="FF0000"/>
              </a:solidFill>
              <a:latin typeface="HGPｺﾞｼｯｸE" pitchFamily="50" charset="-128"/>
              <a:ea typeface="HGPｺﾞｼｯｸE" pitchFamily="50" charset="-128"/>
            </a:endParaRPr>
          </a:p>
        </p:txBody>
      </p:sp>
      <p:sp>
        <p:nvSpPr>
          <p:cNvPr id="4" name="テキスト ボックス 3"/>
          <p:cNvSpPr txBox="1"/>
          <p:nvPr/>
        </p:nvSpPr>
        <p:spPr>
          <a:xfrm>
            <a:off x="545982" y="4549676"/>
            <a:ext cx="7554409" cy="1938992"/>
          </a:xfrm>
          <a:prstGeom prst="rect">
            <a:avLst/>
          </a:prstGeom>
          <a:noFill/>
        </p:spPr>
        <p:txBody>
          <a:bodyPr wrap="square" rtlCol="0">
            <a:spAutoFit/>
          </a:bodyPr>
          <a:lstStyle/>
          <a:p>
            <a:r>
              <a:rPr kumimoji="1" lang="ja-JP" altLang="en-US" sz="2400" i="1" u="sng" dirty="0" smtClean="0">
                <a:latin typeface="HGPｺﾞｼｯｸE" pitchFamily="50" charset="-128"/>
                <a:ea typeface="HGPｺﾞｼｯｸE" pitchFamily="50" charset="-128"/>
              </a:rPr>
              <a:t>〇教師側の少数民族の理解が乏しい</a:t>
            </a:r>
            <a:endParaRPr kumimoji="1" lang="en-US" altLang="ja-JP" sz="2400" i="1" u="sng"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　教育省のモン人のスタッフはラオ族と一緒に勉強してきたが、居心地が悪いと感じたことはない。</a:t>
            </a:r>
            <a:endParaRPr lang="en-US" altLang="ja-JP" sz="2400" dirty="0" smtClean="0">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r>
              <a:rPr kumimoji="1" lang="ja-JP" altLang="en-US" sz="2400" dirty="0" smtClean="0">
                <a:latin typeface="HGPｺﾞｼｯｸE" pitchFamily="50" charset="-128"/>
                <a:ea typeface="HGPｺﾞｼｯｸE" pitchFamily="50" charset="-128"/>
              </a:rPr>
              <a:t>→　ビエンチャン市内の中高一貫校でも、教師がモン人の生徒の人数や経歴を把握してい</a:t>
            </a:r>
            <a:r>
              <a:rPr lang="ja-JP" altLang="en-US" sz="2400" dirty="0" smtClean="0">
                <a:latin typeface="HGPｺﾞｼｯｸE" pitchFamily="50" charset="-128"/>
                <a:ea typeface="HGPｺﾞｼｯｸE" pitchFamily="50" charset="-128"/>
              </a:rPr>
              <a:t>る。</a:t>
            </a:r>
            <a:endParaRPr kumimoji="1" lang="ja-JP" altLang="en-US" sz="2400" dirty="0">
              <a:latin typeface="HGPｺﾞｼｯｸE" pitchFamily="50" charset="-128"/>
              <a:ea typeface="HGPｺﾞｼｯｸE" pitchFamily="50" charset="-128"/>
            </a:endParaRPr>
          </a:p>
        </p:txBody>
      </p:sp>
      <p:sp>
        <p:nvSpPr>
          <p:cNvPr id="5" name="テキスト ボックス 4"/>
          <p:cNvSpPr txBox="1"/>
          <p:nvPr/>
        </p:nvSpPr>
        <p:spPr>
          <a:xfrm>
            <a:off x="179512" y="111547"/>
            <a:ext cx="792088" cy="369332"/>
          </a:xfrm>
          <a:prstGeom prst="rect">
            <a:avLst/>
          </a:prstGeom>
          <a:noFill/>
        </p:spPr>
        <p:txBody>
          <a:bodyPr wrap="square" rtlCol="0">
            <a:spAutoFit/>
          </a:bodyPr>
          <a:lstStyle/>
          <a:p>
            <a:r>
              <a:rPr kumimoji="1" lang="ja-JP" altLang="en-US" dirty="0" smtClean="0">
                <a:latin typeface="HGPｺﾞｼｯｸE" pitchFamily="50" charset="-128"/>
                <a:ea typeface="HGPｺﾞｼｯｸE" pitchFamily="50" charset="-128"/>
              </a:rPr>
              <a:t>４</a:t>
            </a:r>
            <a:r>
              <a:rPr kumimoji="1" lang="en-US" altLang="ja-JP" dirty="0" smtClean="0">
                <a:latin typeface="HGPｺﾞｼｯｸE" pitchFamily="50" charset="-128"/>
                <a:ea typeface="HGPｺﾞｼｯｸE" pitchFamily="50" charset="-128"/>
              </a:rPr>
              <a:t>-</a:t>
            </a:r>
            <a:r>
              <a:rPr kumimoji="1" lang="ja-JP" altLang="en-US" dirty="0" smtClean="0">
                <a:latin typeface="HGPｺﾞｼｯｸE" pitchFamily="50" charset="-128"/>
                <a:ea typeface="HGPｺﾞｼｯｸE" pitchFamily="50" charset="-128"/>
              </a:rPr>
              <a:t>５</a:t>
            </a:r>
            <a:endParaRPr kumimoji="1"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3865184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55576" y="476672"/>
            <a:ext cx="59766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現地調査</a:t>
            </a:r>
            <a:r>
              <a:rPr lang="ja-JP" alt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と</a:t>
            </a:r>
            <a:r>
              <a:rPr kumimoji="1" lang="ja-JP" alt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先行研究が一致する部分</a:t>
            </a:r>
            <a:endParaRPr kumimoji="1" lang="ja-JP" altLang="en-US"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3" name="テキスト ボックス 2"/>
          <p:cNvSpPr txBox="1"/>
          <p:nvPr/>
        </p:nvSpPr>
        <p:spPr>
          <a:xfrm>
            <a:off x="755576" y="2679200"/>
            <a:ext cx="475252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2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現地調査から見えた新たな原因</a:t>
            </a:r>
            <a:endParaRPr kumimoji="1" lang="ja-JP" altLang="en-US" sz="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4" name="テキスト ボックス 3"/>
          <p:cNvSpPr txBox="1"/>
          <p:nvPr/>
        </p:nvSpPr>
        <p:spPr>
          <a:xfrm>
            <a:off x="947733" y="1124744"/>
            <a:ext cx="6552728" cy="1569660"/>
          </a:xfrm>
          <a:prstGeom prst="rect">
            <a:avLst/>
          </a:prstGeom>
          <a:noFill/>
        </p:spPr>
        <p:txBody>
          <a:bodyPr wrap="square" rtlCol="0">
            <a:spAutoFit/>
          </a:bodyPr>
          <a:lstStyle/>
          <a:p>
            <a:r>
              <a:rPr lang="ja-JP" altLang="en-US" sz="2400" dirty="0" smtClean="0">
                <a:solidFill>
                  <a:srgbClr val="FF0000"/>
                </a:solidFill>
                <a:latin typeface="HGPｺﾞｼｯｸE" pitchFamily="50" charset="-128"/>
                <a:ea typeface="HGPｺﾞｼｯｸE" pitchFamily="50" charset="-128"/>
              </a:rPr>
              <a:t>〇経済的要因が最大の問題である</a:t>
            </a:r>
            <a:endParaRPr lang="en-US" altLang="ja-JP" sz="2400" dirty="0" smtClean="0">
              <a:solidFill>
                <a:srgbClr val="FF0000"/>
              </a:solidFill>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r>
              <a:rPr kumimoji="1" lang="ja-JP" altLang="en-US" sz="2400" dirty="0" smtClean="0">
                <a:latin typeface="HGPｺﾞｼｯｸE" pitchFamily="50" charset="-128"/>
                <a:ea typeface="HGPｺﾞｼｯｸE" pitchFamily="50" charset="-128"/>
              </a:rPr>
              <a:t>・劣悪な地理条件と教育資源投入の不均衡</a:t>
            </a:r>
            <a:endParaRPr kumimoji="1" lang="en-US" altLang="ja-JP" sz="2400"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・就学を優先できない家庭の経済状況</a:t>
            </a:r>
            <a:endParaRPr lang="en-US" altLang="ja-JP" sz="2400" dirty="0" smtClean="0">
              <a:latin typeface="HGPｺﾞｼｯｸE" pitchFamily="50" charset="-128"/>
              <a:ea typeface="HGPｺﾞｼｯｸE" pitchFamily="50" charset="-128"/>
            </a:endParaRPr>
          </a:p>
          <a:p>
            <a:r>
              <a:rPr kumimoji="1" lang="ja-JP" altLang="en-US" sz="2400" dirty="0">
                <a:latin typeface="HGPｺﾞｼｯｸE" pitchFamily="50" charset="-128"/>
                <a:ea typeface="HGPｺﾞｼｯｸE" pitchFamily="50" charset="-128"/>
              </a:rPr>
              <a:t>　</a:t>
            </a:r>
            <a:endParaRPr lang="en-US" altLang="ja-JP" sz="2400" dirty="0" smtClean="0">
              <a:latin typeface="HGPｺﾞｼｯｸE" pitchFamily="50" charset="-128"/>
              <a:ea typeface="HGPｺﾞｼｯｸE" pitchFamily="50" charset="-128"/>
            </a:endParaRPr>
          </a:p>
        </p:txBody>
      </p:sp>
      <p:sp>
        <p:nvSpPr>
          <p:cNvPr id="5" name="テキスト ボックス 4"/>
          <p:cNvSpPr txBox="1"/>
          <p:nvPr/>
        </p:nvSpPr>
        <p:spPr>
          <a:xfrm>
            <a:off x="1151620" y="3284984"/>
            <a:ext cx="5184576" cy="830997"/>
          </a:xfrm>
          <a:prstGeom prst="rect">
            <a:avLst/>
          </a:prstGeom>
          <a:noFill/>
        </p:spPr>
        <p:txBody>
          <a:bodyPr wrap="square" rtlCol="0">
            <a:spAutoFit/>
          </a:bodyPr>
          <a:lstStyle/>
          <a:p>
            <a:r>
              <a:rPr kumimoji="1" lang="ja-JP" altLang="en-US" sz="2400" dirty="0" smtClean="0">
                <a:latin typeface="HGPｺﾞｼｯｸE" pitchFamily="50" charset="-128"/>
                <a:ea typeface="HGPｺﾞｼｯｸE" pitchFamily="50" charset="-128"/>
              </a:rPr>
              <a:t>・教育の重要性の理解に乏しい</a:t>
            </a:r>
            <a:endParaRPr kumimoji="1" lang="en-US" altLang="ja-JP" sz="2400" dirty="0" smtClean="0">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・教育へ投資する意義が見いだせない</a:t>
            </a:r>
            <a:endParaRPr kumimoji="1" lang="ja-JP" altLang="en-US" sz="2400" dirty="0">
              <a:latin typeface="HGPｺﾞｼｯｸE" pitchFamily="50" charset="-128"/>
              <a:ea typeface="HGPｺﾞｼｯｸE" pitchFamily="50" charset="-128"/>
            </a:endParaRPr>
          </a:p>
        </p:txBody>
      </p:sp>
      <p:sp>
        <p:nvSpPr>
          <p:cNvPr id="7" name="角丸四角形 6"/>
          <p:cNvSpPr/>
          <p:nvPr/>
        </p:nvSpPr>
        <p:spPr>
          <a:xfrm>
            <a:off x="1331640" y="4762565"/>
            <a:ext cx="6558230" cy="13681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altLang="ja-JP" sz="2400" dirty="0" smtClean="0">
                <a:latin typeface="HGPｺﾞｼｯｸE" pitchFamily="50" charset="-128"/>
                <a:ea typeface="HGPｺﾞｼｯｸE" pitchFamily="50" charset="-128"/>
              </a:rPr>
              <a:t>&lt;</a:t>
            </a:r>
            <a:r>
              <a:rPr lang="ja-JP" altLang="en-US" sz="2400" dirty="0">
                <a:latin typeface="HGPｺﾞｼｯｸE" pitchFamily="50" charset="-128"/>
                <a:ea typeface="HGPｺﾞｼｯｸE" pitchFamily="50" charset="-128"/>
              </a:rPr>
              <a:t>現地</a:t>
            </a:r>
            <a:r>
              <a:rPr lang="ja-JP" altLang="en-US" sz="2400" dirty="0" smtClean="0">
                <a:latin typeface="HGPｺﾞｼｯｸE" pitchFamily="50" charset="-128"/>
                <a:ea typeface="HGPｺﾞｼｯｸE" pitchFamily="50" charset="-128"/>
              </a:rPr>
              <a:t>調査から私たちが考えた教育格差の原因</a:t>
            </a:r>
            <a:r>
              <a:rPr lang="en-US" altLang="ja-JP" sz="2400" dirty="0" smtClean="0">
                <a:latin typeface="HGPｺﾞｼｯｸE" pitchFamily="50" charset="-128"/>
                <a:ea typeface="HGPｺﾞｼｯｸE" pitchFamily="50" charset="-128"/>
              </a:rPr>
              <a:t>&gt;</a:t>
            </a:r>
          </a:p>
          <a:p>
            <a:r>
              <a:rPr lang="ja-JP" altLang="en-US" sz="2400" dirty="0" smtClean="0">
                <a:solidFill>
                  <a:srgbClr val="FF0000"/>
                </a:solidFill>
                <a:latin typeface="HGPｺﾞｼｯｸE" pitchFamily="50" charset="-128"/>
                <a:ea typeface="HGPｺﾞｼｯｸE" pitchFamily="50" charset="-128"/>
              </a:rPr>
              <a:t>①経済的要因</a:t>
            </a:r>
            <a:r>
              <a:rPr lang="ja-JP" altLang="en-US" sz="2400" dirty="0" smtClean="0">
                <a:latin typeface="HGPｺﾞｼｯｸE" pitchFamily="50" charset="-128"/>
                <a:ea typeface="HGPｺﾞｼｯｸE" pitchFamily="50" charset="-128"/>
              </a:rPr>
              <a:t>　　　　</a:t>
            </a:r>
            <a:r>
              <a:rPr lang="ja-JP" altLang="en-US" sz="2400" dirty="0" smtClean="0">
                <a:solidFill>
                  <a:srgbClr val="FF0000"/>
                </a:solidFill>
                <a:latin typeface="HGPｺﾞｼｯｸE" pitchFamily="50" charset="-128"/>
                <a:ea typeface="HGPｺﾞｼｯｸE" pitchFamily="50" charset="-128"/>
              </a:rPr>
              <a:t>②人々の意識</a:t>
            </a:r>
            <a:endParaRPr kumimoji="1" lang="ja-JP" altLang="en-US" sz="2400" dirty="0">
              <a:solidFill>
                <a:srgbClr val="FF0000"/>
              </a:solidFill>
              <a:latin typeface="HGPｺﾞｼｯｸE" pitchFamily="50" charset="-128"/>
              <a:ea typeface="HGPｺﾞｼｯｸE" pitchFamily="50" charset="-128"/>
            </a:endParaRPr>
          </a:p>
        </p:txBody>
      </p:sp>
      <p:sp>
        <p:nvSpPr>
          <p:cNvPr id="8" name="右矢印 7"/>
          <p:cNvSpPr/>
          <p:nvPr/>
        </p:nvSpPr>
        <p:spPr>
          <a:xfrm>
            <a:off x="299182" y="5085184"/>
            <a:ext cx="810932" cy="3614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64558" y="116632"/>
            <a:ext cx="648551" cy="369332"/>
          </a:xfrm>
          <a:prstGeom prst="rect">
            <a:avLst/>
          </a:prstGeom>
          <a:noFill/>
        </p:spPr>
        <p:txBody>
          <a:bodyPr wrap="square" rtlCol="0">
            <a:spAutoFit/>
          </a:bodyPr>
          <a:lstStyle/>
          <a:p>
            <a:r>
              <a:rPr kumimoji="1" lang="ja-JP" altLang="en-US" dirty="0" smtClean="0">
                <a:latin typeface="HGPｺﾞｼｯｸE" pitchFamily="50" charset="-128"/>
                <a:ea typeface="HGPｺﾞｼｯｸE" pitchFamily="50" charset="-128"/>
              </a:rPr>
              <a:t>４</a:t>
            </a:r>
            <a:r>
              <a:rPr kumimoji="1" lang="en-US" altLang="ja-JP" dirty="0" smtClean="0">
                <a:latin typeface="HGPｺﾞｼｯｸE" pitchFamily="50" charset="-128"/>
                <a:ea typeface="HGPｺﾞｼｯｸE" pitchFamily="50" charset="-128"/>
              </a:rPr>
              <a:t>-</a:t>
            </a:r>
            <a:r>
              <a:rPr kumimoji="1" lang="ja-JP" altLang="en-US" dirty="0" smtClean="0">
                <a:latin typeface="HGPｺﾞｼｯｸE" pitchFamily="50" charset="-128"/>
                <a:ea typeface="HGPｺﾞｼｯｸE" pitchFamily="50" charset="-128"/>
              </a:rPr>
              <a:t>６</a:t>
            </a:r>
            <a:endParaRPr kumimoji="1"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447081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3608" y="412663"/>
            <a:ext cx="4392488" cy="523220"/>
          </a:xfrm>
          <a:prstGeom prst="rect">
            <a:avLst/>
          </a:prstGeom>
          <a:noFill/>
        </p:spPr>
        <p:txBody>
          <a:bodyPr wrap="square" rtlCol="0">
            <a:spAutoFit/>
          </a:bodyPr>
          <a:lstStyle/>
          <a:p>
            <a:r>
              <a:rPr kumimoji="1" lang="ja-JP" altLang="en-US" sz="2800" b="1" dirty="0" smtClean="0">
                <a:ln w="19050">
                  <a:solidFill>
                    <a:schemeClr val="tx2">
                      <a:tint val="1000"/>
                    </a:schemeClr>
                  </a:solidFill>
                  <a:prstDash val="solid"/>
                </a:ln>
                <a:solidFill>
                  <a:schemeClr val="accent3"/>
                </a:solidFill>
                <a:latin typeface="HGPｺﾞｼｯｸE" pitchFamily="50" charset="-128"/>
                <a:ea typeface="HGPｺﾞｼｯｸE" pitchFamily="50" charset="-128"/>
              </a:rPr>
              <a:t>教育分権政策</a:t>
            </a:r>
            <a:endParaRPr kumimoji="1" lang="ja-JP" altLang="en-US" sz="2800" b="1" dirty="0">
              <a:ln w="19050">
                <a:solidFill>
                  <a:schemeClr val="tx2">
                    <a:tint val="1000"/>
                  </a:schemeClr>
                </a:solidFill>
                <a:prstDash val="solid"/>
              </a:ln>
              <a:solidFill>
                <a:schemeClr val="accent3"/>
              </a:solidFill>
              <a:latin typeface="HGPｺﾞｼｯｸE" pitchFamily="50" charset="-128"/>
              <a:ea typeface="HGPｺﾞｼｯｸE" pitchFamily="50" charset="-128"/>
            </a:endParaRPr>
          </a:p>
        </p:txBody>
      </p:sp>
      <p:sp>
        <p:nvSpPr>
          <p:cNvPr id="3" name="テキスト ボックス 2"/>
          <p:cNvSpPr txBox="1"/>
          <p:nvPr/>
        </p:nvSpPr>
        <p:spPr>
          <a:xfrm>
            <a:off x="179512" y="188640"/>
            <a:ext cx="1080120" cy="369332"/>
          </a:xfrm>
          <a:prstGeom prst="rect">
            <a:avLst/>
          </a:prstGeom>
          <a:noFill/>
        </p:spPr>
        <p:txBody>
          <a:bodyPr wrap="square" rtlCol="0">
            <a:spAutoFit/>
          </a:bodyPr>
          <a:lstStyle/>
          <a:p>
            <a:r>
              <a:rPr kumimoji="1" lang="en-US" altLang="ja-JP" dirty="0" smtClean="0">
                <a:latin typeface="HGPｺﾞｼｯｸE" pitchFamily="50" charset="-128"/>
                <a:ea typeface="HGPｺﾞｼｯｸE" pitchFamily="50" charset="-128"/>
              </a:rPr>
              <a:t>4</a:t>
            </a:r>
            <a:r>
              <a:rPr kumimoji="1" lang="ja-JP" altLang="en-US" dirty="0" smtClean="0">
                <a:latin typeface="HGPｺﾞｼｯｸE" pitchFamily="50" charset="-128"/>
                <a:ea typeface="HGPｺﾞｼｯｸE" pitchFamily="50" charset="-128"/>
              </a:rPr>
              <a:t>－</a:t>
            </a:r>
            <a:r>
              <a:rPr kumimoji="1" lang="en-US" altLang="ja-JP" dirty="0" smtClean="0">
                <a:latin typeface="HGPｺﾞｼｯｸE" pitchFamily="50" charset="-128"/>
                <a:ea typeface="HGPｺﾞｼｯｸE" pitchFamily="50" charset="-128"/>
              </a:rPr>
              <a:t>7</a:t>
            </a:r>
            <a:r>
              <a:rPr kumimoji="1" lang="ja-JP" altLang="en-US" dirty="0" smtClean="0">
                <a:latin typeface="HGPｺﾞｼｯｸE" pitchFamily="50" charset="-128"/>
                <a:ea typeface="HGPｺﾞｼｯｸE" pitchFamily="50" charset="-128"/>
              </a:rPr>
              <a:t>－１</a:t>
            </a:r>
            <a:endParaRPr kumimoji="1" lang="ja-JP" altLang="en-US" dirty="0">
              <a:latin typeface="HGPｺﾞｼｯｸE" pitchFamily="50" charset="-128"/>
              <a:ea typeface="HGPｺﾞｼｯｸE" pitchFamily="50" charset="-128"/>
            </a:endParaRPr>
          </a:p>
        </p:txBody>
      </p:sp>
      <p:sp>
        <p:nvSpPr>
          <p:cNvPr id="4" name="右矢印 3"/>
          <p:cNvSpPr/>
          <p:nvPr/>
        </p:nvSpPr>
        <p:spPr>
          <a:xfrm>
            <a:off x="291303" y="1289464"/>
            <a:ext cx="72008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259632" y="1141363"/>
            <a:ext cx="6336704" cy="1107996"/>
          </a:xfrm>
          <a:prstGeom prst="rect">
            <a:avLst/>
          </a:prstGeom>
        </p:spPr>
        <p:txBody>
          <a:bodyPr wrap="square">
            <a:spAutoFit/>
          </a:bodyPr>
          <a:lstStyle/>
          <a:p>
            <a:pPr lvl="0"/>
            <a:r>
              <a:rPr lang="ja-JP" altLang="en-US" sz="2400" dirty="0">
                <a:solidFill>
                  <a:prstClr val="black"/>
                </a:solidFill>
                <a:latin typeface="HGPｺﾞｼｯｸE" pitchFamily="50" charset="-128"/>
                <a:ea typeface="HGPｺﾞｼｯｸE" pitchFamily="50" charset="-128"/>
              </a:rPr>
              <a:t>地方の教育事業の運営や実施に関して、各県の教育局や各郡の教育事務所が権限を持つ。</a:t>
            </a:r>
            <a:endParaRPr lang="en-US" altLang="ja-JP" sz="2400" dirty="0">
              <a:solidFill>
                <a:prstClr val="black"/>
              </a:solidFill>
              <a:latin typeface="HGPｺﾞｼｯｸE" pitchFamily="50" charset="-128"/>
              <a:ea typeface="HGPｺﾞｼｯｸE" pitchFamily="50" charset="-128"/>
            </a:endParaRPr>
          </a:p>
          <a:p>
            <a:pPr lvl="0"/>
            <a:endParaRPr lang="ja-JP" altLang="en-US" dirty="0">
              <a:solidFill>
                <a:prstClr val="black"/>
              </a:solidFill>
            </a:endParaRPr>
          </a:p>
        </p:txBody>
      </p:sp>
      <p:sp>
        <p:nvSpPr>
          <p:cNvPr id="8" name="テキスト ボックス 7"/>
          <p:cNvSpPr txBox="1"/>
          <p:nvPr/>
        </p:nvSpPr>
        <p:spPr>
          <a:xfrm>
            <a:off x="218472" y="2249359"/>
            <a:ext cx="8686800" cy="5170645"/>
          </a:xfrm>
          <a:prstGeom prst="rect">
            <a:avLst/>
          </a:prstGeom>
          <a:noFill/>
        </p:spPr>
        <p:txBody>
          <a:bodyPr wrap="square" rtlCol="0">
            <a:spAutoFit/>
          </a:bodyPr>
          <a:lstStyle/>
          <a:p>
            <a:r>
              <a:rPr kumimoji="1" lang="ja-JP" altLang="en-US" sz="2200" dirty="0" smtClean="0">
                <a:solidFill>
                  <a:srgbClr val="0070C0"/>
                </a:solidFill>
                <a:latin typeface="HGPｺﾞｼｯｸE" pitchFamily="50" charset="-128"/>
                <a:ea typeface="HGPｺﾞｼｯｸE" pitchFamily="50" charset="-128"/>
              </a:rPr>
              <a:t>＜</a:t>
            </a:r>
            <a:r>
              <a:rPr lang="ja-JP" altLang="en-US" sz="2200" dirty="0" smtClean="0">
                <a:solidFill>
                  <a:srgbClr val="0070C0"/>
                </a:solidFill>
                <a:latin typeface="HGPｺﾞｼｯｸE" pitchFamily="50" charset="-128"/>
                <a:ea typeface="HGPｺﾞｼｯｸE" pitchFamily="50" charset="-128"/>
              </a:rPr>
              <a:t>ラオス教育分権制度＞</a:t>
            </a:r>
            <a:endParaRPr lang="en-US" altLang="ja-JP" sz="2200" dirty="0" smtClean="0">
              <a:solidFill>
                <a:srgbClr val="0070C0"/>
              </a:solidFill>
              <a:latin typeface="HGPｺﾞｼｯｸE" pitchFamily="50" charset="-128"/>
              <a:ea typeface="HGPｺﾞｼｯｸE" pitchFamily="50" charset="-128"/>
            </a:endParaRPr>
          </a:p>
          <a:p>
            <a:r>
              <a:rPr lang="en-US" altLang="ja-JP" sz="2200" dirty="0" smtClean="0">
                <a:latin typeface="HGPｺﾞｼｯｸE" pitchFamily="50" charset="-128"/>
                <a:ea typeface="HGPｺﾞｼｯｸE" pitchFamily="50" charset="-128"/>
              </a:rPr>
              <a:t>2000</a:t>
            </a:r>
            <a:r>
              <a:rPr lang="ja-JP" altLang="en-US" sz="2200" dirty="0" smtClean="0">
                <a:latin typeface="HGPｺﾞｼｯｸE" pitchFamily="50" charset="-128"/>
                <a:ea typeface="HGPｺﾞｼｯｸE" pitchFamily="50" charset="-128"/>
              </a:rPr>
              <a:t>年から導入</a:t>
            </a:r>
            <a:endParaRPr lang="en-US" altLang="ja-JP" sz="2200" dirty="0" smtClean="0">
              <a:latin typeface="HGPｺﾞｼｯｸE" pitchFamily="50" charset="-128"/>
              <a:ea typeface="HGPｺﾞｼｯｸE" pitchFamily="50" charset="-128"/>
            </a:endParaRPr>
          </a:p>
          <a:p>
            <a:pPr>
              <a:buFont typeface="Arial"/>
              <a:buChar char="•"/>
            </a:pPr>
            <a:r>
              <a:rPr kumimoji="1" lang="ja-JP" altLang="en-US" sz="2200" dirty="0" smtClean="0">
                <a:latin typeface="HGPｺﾞｼｯｸE" pitchFamily="50" charset="-128"/>
                <a:ea typeface="HGPｺﾞｼｯｸE" pitchFamily="50" charset="-128"/>
              </a:rPr>
              <a:t>教育省（</a:t>
            </a:r>
            <a:r>
              <a:rPr kumimoji="1" lang="en-US" altLang="ja-JP" sz="2200" dirty="0" smtClean="0">
                <a:latin typeface="HGPｺﾞｼｯｸE" pitchFamily="50" charset="-128"/>
                <a:ea typeface="HGPｺﾞｼｯｸE" pitchFamily="50" charset="-128"/>
              </a:rPr>
              <a:t>MOE</a:t>
            </a:r>
            <a:r>
              <a:rPr kumimoji="1" lang="ja-JP" altLang="en-US" sz="2200" dirty="0" smtClean="0">
                <a:latin typeface="HGPｺﾞｼｯｸE" pitchFamily="50" charset="-128"/>
                <a:ea typeface="HGPｺﾞｼｯｸE" pitchFamily="50" charset="-128"/>
              </a:rPr>
              <a:t>）：一般教育の調整・計画・政策決定、教育の全責任</a:t>
            </a:r>
            <a:endParaRPr kumimoji="1" lang="en-US" altLang="ja-JP" sz="2200" dirty="0" smtClean="0">
              <a:latin typeface="HGPｺﾞｼｯｸE" pitchFamily="50" charset="-128"/>
              <a:ea typeface="HGPｺﾞｼｯｸE" pitchFamily="50" charset="-128"/>
            </a:endParaRPr>
          </a:p>
          <a:p>
            <a:pPr>
              <a:buFont typeface="Arial"/>
              <a:buChar char="•"/>
            </a:pPr>
            <a:r>
              <a:rPr lang="ja-JP" altLang="en-US" sz="2200" dirty="0" smtClean="0">
                <a:latin typeface="HGPｺﾞｼｯｸE" pitchFamily="50" charset="-128"/>
                <a:ea typeface="HGPｺﾞｼｯｸE" pitchFamily="50" charset="-128"/>
              </a:rPr>
              <a:t>県教育局（</a:t>
            </a:r>
            <a:r>
              <a:rPr lang="en-US" altLang="ja-JP" sz="2200" dirty="0" smtClean="0">
                <a:latin typeface="HGPｺﾞｼｯｸE" pitchFamily="50" charset="-128"/>
                <a:ea typeface="HGPｺﾞｼｯｸE" pitchFamily="50" charset="-128"/>
              </a:rPr>
              <a:t>PES</a:t>
            </a:r>
            <a:r>
              <a:rPr lang="ja-JP" altLang="en-US" sz="2200" dirty="0" smtClean="0">
                <a:latin typeface="HGPｺﾞｼｯｸE" pitchFamily="50" charset="-128"/>
                <a:ea typeface="HGPｺﾞｼｯｸE" pitchFamily="50" charset="-128"/>
              </a:rPr>
              <a:t>）：県内の中学校と職業訓練校の運営・管理</a:t>
            </a:r>
            <a:endParaRPr lang="en-US" altLang="ja-JP" sz="2200" dirty="0" smtClean="0">
              <a:latin typeface="HGPｺﾞｼｯｸE" pitchFamily="50" charset="-128"/>
              <a:ea typeface="HGPｺﾞｼｯｸE" pitchFamily="50" charset="-128"/>
            </a:endParaRPr>
          </a:p>
          <a:p>
            <a:pPr>
              <a:buFont typeface="Arial"/>
              <a:buChar char="•"/>
            </a:pPr>
            <a:r>
              <a:rPr kumimoji="1" lang="ja-JP" altLang="en-US" sz="2200" dirty="0" smtClean="0">
                <a:latin typeface="HGPｺﾞｼｯｸE" pitchFamily="50" charset="-128"/>
                <a:ea typeface="HGPｺﾞｼｯｸE" pitchFamily="50" charset="-128"/>
              </a:rPr>
              <a:t>郡教育事務所（</a:t>
            </a:r>
            <a:r>
              <a:rPr kumimoji="1" lang="en-US" altLang="ja-JP" sz="2200" dirty="0" smtClean="0">
                <a:latin typeface="HGPｺﾞｼｯｸE" pitchFamily="50" charset="-128"/>
                <a:ea typeface="HGPｺﾞｼｯｸE" pitchFamily="50" charset="-128"/>
              </a:rPr>
              <a:t>DEB</a:t>
            </a:r>
            <a:r>
              <a:rPr kumimoji="1" lang="ja-JP" altLang="en-US" sz="2200" dirty="0" smtClean="0">
                <a:latin typeface="HGPｺﾞｼｯｸE" pitchFamily="50" charset="-128"/>
                <a:ea typeface="HGPｺﾞｼｯｸE" pitchFamily="50" charset="-128"/>
              </a:rPr>
              <a:t>）：初等教育・就学前教育・ノンフォーマル教育機関の運営・管理</a:t>
            </a:r>
            <a:endParaRPr kumimoji="1" lang="en-US" altLang="ja-JP" sz="2200" dirty="0" smtClean="0">
              <a:latin typeface="HGPｺﾞｼｯｸE" pitchFamily="50" charset="-128"/>
              <a:ea typeface="HGPｺﾞｼｯｸE" pitchFamily="50" charset="-128"/>
            </a:endParaRPr>
          </a:p>
          <a:p>
            <a:endParaRPr kumimoji="1" lang="en-US" altLang="ja-JP" sz="2200" dirty="0" smtClean="0">
              <a:latin typeface="HGPｺﾞｼｯｸE" pitchFamily="50" charset="-128"/>
              <a:ea typeface="HGPｺﾞｼｯｸE" pitchFamily="50" charset="-128"/>
            </a:endParaRPr>
          </a:p>
          <a:p>
            <a:r>
              <a:rPr kumimoji="1" lang="en-US" altLang="ja-JP" sz="2200" dirty="0" smtClean="0">
                <a:latin typeface="HGPｺﾞｼｯｸE" pitchFamily="50" charset="-128"/>
                <a:ea typeface="HGPｺﾞｼｯｸE" pitchFamily="50" charset="-128"/>
              </a:rPr>
              <a:t>2003</a:t>
            </a:r>
            <a:r>
              <a:rPr kumimoji="1" lang="ja-JP" altLang="en-US" sz="2200" dirty="0" smtClean="0">
                <a:latin typeface="HGPｺﾞｼｯｸE" pitchFamily="50" charset="-128"/>
                <a:ea typeface="HGPｺﾞｼｯｸE" pitchFamily="50" charset="-128"/>
              </a:rPr>
              <a:t>年からスウェーデン国際開発協力庁により試験的に導入</a:t>
            </a:r>
            <a:endParaRPr kumimoji="1" lang="en-US" altLang="ja-JP" sz="2200" dirty="0" smtClean="0">
              <a:latin typeface="HGPｺﾞｼｯｸE" pitchFamily="50" charset="-128"/>
              <a:ea typeface="HGPｺﾞｼｯｸE" pitchFamily="50" charset="-128"/>
            </a:endParaRPr>
          </a:p>
          <a:p>
            <a:r>
              <a:rPr kumimoji="1" lang="en-US" altLang="ja-JP" sz="2200" dirty="0" smtClean="0">
                <a:latin typeface="HGPｺﾞｼｯｸE" pitchFamily="50" charset="-128"/>
                <a:ea typeface="HGPｺﾞｼｯｸE" pitchFamily="50" charset="-128"/>
              </a:rPr>
              <a:t>2008</a:t>
            </a:r>
            <a:r>
              <a:rPr kumimoji="1" lang="ja-JP" altLang="en-US" sz="2200" dirty="0" smtClean="0">
                <a:latin typeface="HGPｺﾞｼｯｸE" pitchFamily="50" charset="-128"/>
                <a:ea typeface="HGPｺﾞｼｯｸE" pitchFamily="50" charset="-128"/>
              </a:rPr>
              <a:t>年から全国設置開始</a:t>
            </a:r>
            <a:endParaRPr kumimoji="1" lang="en-US" altLang="ja-JP" sz="2200" dirty="0" smtClean="0">
              <a:latin typeface="HGPｺﾞｼｯｸE" pitchFamily="50" charset="-128"/>
              <a:ea typeface="HGPｺﾞｼｯｸE" pitchFamily="50" charset="-128"/>
            </a:endParaRPr>
          </a:p>
          <a:p>
            <a:pPr>
              <a:buFont typeface="Arial"/>
              <a:buChar char="•"/>
            </a:pPr>
            <a:r>
              <a:rPr lang="ja-JP" altLang="en-US" sz="2200" dirty="0" smtClean="0">
                <a:latin typeface="HGPｺﾞｼｯｸE" pitchFamily="50" charset="-128"/>
                <a:ea typeface="HGPｺﾞｼｯｸE" pitchFamily="50" charset="-128"/>
              </a:rPr>
              <a:t>郡教育開発委員会（</a:t>
            </a:r>
            <a:r>
              <a:rPr lang="en-US" altLang="ja-JP" sz="2200" dirty="0" smtClean="0">
                <a:latin typeface="HGPｺﾞｼｯｸE" pitchFamily="50" charset="-128"/>
                <a:ea typeface="HGPｺﾞｼｯｸE" pitchFamily="50" charset="-128"/>
              </a:rPr>
              <a:t>DEDC</a:t>
            </a:r>
            <a:r>
              <a:rPr lang="ja-JP" altLang="en-US" sz="2200" dirty="0" smtClean="0">
                <a:latin typeface="HGPｺﾞｼｯｸE" pitchFamily="50" charset="-128"/>
                <a:ea typeface="HGPｺﾞｼｯｸE" pitchFamily="50" charset="-128"/>
              </a:rPr>
              <a:t>）：当該郡の教育開発の計画・管理指導、</a:t>
            </a:r>
            <a:r>
              <a:rPr lang="en-US" altLang="ja-JP" sz="2200" dirty="0" smtClean="0">
                <a:latin typeface="HGPｺﾞｼｯｸE" pitchFamily="50" charset="-128"/>
                <a:ea typeface="HGPｺﾞｼｯｸE" pitchFamily="50" charset="-128"/>
              </a:rPr>
              <a:t>VEDC</a:t>
            </a:r>
            <a:r>
              <a:rPr lang="ja-JP" altLang="en-US" sz="2200" dirty="0" smtClean="0">
                <a:latin typeface="HGPｺﾞｼｯｸE" pitchFamily="50" charset="-128"/>
                <a:ea typeface="HGPｺﾞｼｯｸE" pitchFamily="50" charset="-128"/>
              </a:rPr>
              <a:t>の指揮管理</a:t>
            </a:r>
            <a:endParaRPr kumimoji="1" lang="en-US" altLang="ja-JP" sz="2200" dirty="0" smtClean="0">
              <a:latin typeface="HGPｺﾞｼｯｸE" pitchFamily="50" charset="-128"/>
              <a:ea typeface="HGPｺﾞｼｯｸE" pitchFamily="50" charset="-128"/>
            </a:endParaRPr>
          </a:p>
          <a:p>
            <a:pPr>
              <a:buFont typeface="Arial"/>
              <a:buChar char="•"/>
            </a:pPr>
            <a:r>
              <a:rPr kumimoji="1" lang="ja-JP" altLang="en-US" sz="2200" dirty="0" smtClean="0">
                <a:latin typeface="HGPｺﾞｼｯｸE" pitchFamily="50" charset="-128"/>
                <a:ea typeface="HGPｺﾞｼｯｸE" pitchFamily="50" charset="-128"/>
              </a:rPr>
              <a:t>村教育開発委員会（</a:t>
            </a:r>
            <a:r>
              <a:rPr kumimoji="1" lang="en-US" altLang="ja-JP" sz="2200" dirty="0" smtClean="0">
                <a:latin typeface="HGPｺﾞｼｯｸE" pitchFamily="50" charset="-128"/>
                <a:ea typeface="HGPｺﾞｼｯｸE" pitchFamily="50" charset="-128"/>
              </a:rPr>
              <a:t>VEDC</a:t>
            </a:r>
            <a:r>
              <a:rPr kumimoji="1" lang="ja-JP" altLang="en-US" sz="2200" dirty="0" smtClean="0">
                <a:latin typeface="HGPｺﾞｼｯｸE" pitchFamily="50" charset="-128"/>
                <a:ea typeface="HGPｺﾞｼｯｸE" pitchFamily="50" charset="-128"/>
              </a:rPr>
              <a:t>）：村の教育状況に基づいた教育計画の作成・実施、未就学児や中途退学者の支援</a:t>
            </a:r>
            <a:endParaRPr kumimoji="1" lang="en-US" altLang="ja-JP" sz="2200" dirty="0" smtClean="0">
              <a:latin typeface="HGPｺﾞｼｯｸE" pitchFamily="50" charset="-128"/>
              <a:ea typeface="HGPｺﾞｼｯｸE" pitchFamily="50" charset="-128"/>
            </a:endParaRPr>
          </a:p>
          <a:p>
            <a:endParaRPr kumimoji="1" lang="en-US" altLang="ja-JP" sz="2200" dirty="0" smtClean="0">
              <a:latin typeface="HGPｺﾞｼｯｸE" pitchFamily="50" charset="-128"/>
              <a:ea typeface="HGPｺﾞｼｯｸE" pitchFamily="50" charset="-128"/>
            </a:endParaRPr>
          </a:p>
          <a:p>
            <a:endParaRPr kumimoji="1" lang="en-US" altLang="ja-JP" sz="2200" dirty="0" smtClean="0">
              <a:latin typeface="HGPｺﾞｼｯｸE" pitchFamily="50" charset="-128"/>
              <a:ea typeface="HGPｺﾞｼｯｸE" pitchFamily="50" charset="-128"/>
            </a:endParaRPr>
          </a:p>
        </p:txBody>
      </p:sp>
    </p:spTree>
    <p:extLst>
      <p:ext uri="{BB962C8B-B14F-4D97-AF65-F5344CB8AC3E}">
        <p14:creationId xmlns:p14="http://schemas.microsoft.com/office/powerpoint/2010/main" val="814405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260648"/>
            <a:ext cx="3744416" cy="584775"/>
          </a:xfrm>
          <a:prstGeom prst="rect">
            <a:avLst/>
          </a:prstGeom>
          <a:noFill/>
        </p:spPr>
        <p:txBody>
          <a:bodyPr wrap="square" rtlCol="0">
            <a:spAutoFit/>
          </a:bodyPr>
          <a:lstStyle/>
          <a:p>
            <a:r>
              <a:rPr kumimoji="1" lang="ja-JP" alt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全体構成</a:t>
            </a:r>
            <a:endParaRPr kumimoji="1" lang="ja-JP" alt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graphicFrame>
        <p:nvGraphicFramePr>
          <p:cNvPr id="3" name="図表 2"/>
          <p:cNvGraphicFramePr/>
          <p:nvPr>
            <p:extLst>
              <p:ext uri="{D42A27DB-BD31-4B8C-83A1-F6EECF244321}">
                <p14:modId xmlns:p14="http://schemas.microsoft.com/office/powerpoint/2010/main" val="2771830080"/>
              </p:ext>
            </p:extLst>
          </p:nvPr>
        </p:nvGraphicFramePr>
        <p:xfrm>
          <a:off x="755576" y="1340768"/>
          <a:ext cx="720080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0476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381000"/>
            <a:ext cx="9144000" cy="6232474"/>
          </a:xfrm>
          <a:prstGeom prst="rect">
            <a:avLst/>
          </a:prstGeom>
        </p:spPr>
        <p:txBody>
          <a:bodyPr wrap="square">
            <a:spAutoFit/>
          </a:bodyPr>
          <a:lstStyle/>
          <a:p>
            <a:r>
              <a:rPr lang="ja-JP" altLang="en-US" sz="2200" dirty="0" smtClean="0">
                <a:solidFill>
                  <a:srgbClr val="0070C0"/>
                </a:solidFill>
                <a:latin typeface="HGPｺﾞｼｯｸE" pitchFamily="50" charset="-128"/>
                <a:ea typeface="HGPｺﾞｼｯｸE" pitchFamily="50" charset="-128"/>
              </a:rPr>
              <a:t>＜分権制度と地域社会の学校参加により就学率改善成功例＞</a:t>
            </a:r>
            <a:endParaRPr lang="en-US" altLang="ja-JP" sz="2200" dirty="0" smtClean="0">
              <a:solidFill>
                <a:srgbClr val="0070C0"/>
              </a:solidFill>
              <a:latin typeface="HGPｺﾞｼｯｸE" pitchFamily="50" charset="-128"/>
              <a:ea typeface="HGPｺﾞｼｯｸE" pitchFamily="50" charset="-128"/>
            </a:endParaRPr>
          </a:p>
          <a:p>
            <a:pPr lvl="1">
              <a:buFont typeface="Arial"/>
              <a:buChar char="•"/>
            </a:pPr>
            <a:r>
              <a:rPr lang="ja-JP" altLang="en-US" sz="2200" dirty="0" smtClean="0">
                <a:latin typeface="HGPｺﾞｼｯｸE" pitchFamily="50" charset="-128"/>
                <a:ea typeface="HGPｺﾞｼｯｸE" pitchFamily="50" charset="-128"/>
              </a:rPr>
              <a:t>農繁期の労働力提供</a:t>
            </a:r>
            <a:r>
              <a:rPr lang="en-US" altLang="ja-JP" sz="2200" dirty="0" smtClean="0">
                <a:latin typeface="HGPｺﾞｼｯｸE" pitchFamily="50" charset="-128"/>
                <a:ea typeface="HGPｺﾞｼｯｸE" pitchFamily="50" charset="-128"/>
              </a:rPr>
              <a:t>→</a:t>
            </a:r>
            <a:r>
              <a:rPr lang="ja-JP" altLang="en-US" sz="2200" dirty="0" smtClean="0">
                <a:latin typeface="HGPｺﾞｼｯｸE" pitchFamily="50" charset="-128"/>
                <a:ea typeface="HGPｺﾞｼｯｸE" pitchFamily="50" charset="-128"/>
              </a:rPr>
              <a:t>機会費用の削減・児童労働防止</a:t>
            </a:r>
            <a:endParaRPr lang="en-US" altLang="ja-JP" sz="2200" dirty="0" smtClean="0">
              <a:latin typeface="HGPｺﾞｼｯｸE" pitchFamily="50" charset="-128"/>
              <a:ea typeface="HGPｺﾞｼｯｸE" pitchFamily="50" charset="-128"/>
            </a:endParaRPr>
          </a:p>
          <a:p>
            <a:pPr lvl="1">
              <a:buFont typeface="Arial"/>
              <a:buChar char="•"/>
            </a:pPr>
            <a:r>
              <a:rPr lang="ja-JP" altLang="en-US" sz="2200" dirty="0" smtClean="0">
                <a:latin typeface="HGPｺﾞｼｯｸE" pitchFamily="50" charset="-128"/>
                <a:ea typeface="HGPｺﾞｼｯｸE" pitchFamily="50" charset="-128"/>
              </a:rPr>
              <a:t>教育意識の啓蒙運動</a:t>
            </a:r>
            <a:r>
              <a:rPr lang="en-US" altLang="ja-JP" sz="2200" dirty="0" smtClean="0">
                <a:latin typeface="HGPｺﾞｼｯｸE" pitchFamily="50" charset="-128"/>
                <a:ea typeface="HGPｺﾞｼｯｸE" pitchFamily="50" charset="-128"/>
              </a:rPr>
              <a:t>→</a:t>
            </a:r>
            <a:r>
              <a:rPr lang="ja-JP" altLang="en-US" sz="2200" dirty="0" smtClean="0">
                <a:latin typeface="HGPｺﾞｼｯｸE" pitchFamily="50" charset="-128"/>
                <a:ea typeface="HGPｺﾞｼｯｸE" pitchFamily="50" charset="-128"/>
              </a:rPr>
              <a:t>児童・保護者の意識の変化</a:t>
            </a:r>
            <a:endParaRPr lang="en-US" altLang="ja-JP" sz="2200" dirty="0" smtClean="0">
              <a:latin typeface="HGPｺﾞｼｯｸE" pitchFamily="50" charset="-128"/>
              <a:ea typeface="HGPｺﾞｼｯｸE" pitchFamily="50" charset="-128"/>
            </a:endParaRPr>
          </a:p>
          <a:p>
            <a:pPr lvl="1">
              <a:buFont typeface="Arial"/>
              <a:buChar char="•"/>
            </a:pPr>
            <a:r>
              <a:rPr lang="ja-JP" altLang="en-US" sz="2200" dirty="0" smtClean="0">
                <a:latin typeface="HGPｺﾞｼｯｸE" pitchFamily="50" charset="-128"/>
                <a:ea typeface="HGPｺﾞｼｯｸE" pitchFamily="50" charset="-128"/>
              </a:rPr>
              <a:t>学校の修繕・資金集め</a:t>
            </a:r>
            <a:r>
              <a:rPr lang="en-US" altLang="ja-JP" sz="2200" dirty="0" smtClean="0">
                <a:latin typeface="HGPｺﾞｼｯｸE" pitchFamily="50" charset="-128"/>
                <a:ea typeface="HGPｺﾞｼｯｸE" pitchFamily="50" charset="-128"/>
              </a:rPr>
              <a:t>→</a:t>
            </a:r>
            <a:r>
              <a:rPr lang="ja-JP" altLang="en-US" sz="2200" dirty="0" smtClean="0">
                <a:latin typeface="HGPｺﾞｼｯｸE" pitchFamily="50" charset="-128"/>
                <a:ea typeface="HGPｺﾞｼｯｸE" pitchFamily="50" charset="-128"/>
              </a:rPr>
              <a:t>貧しい家庭の負担を減らす</a:t>
            </a:r>
            <a:endParaRPr lang="en-US" altLang="ja-JP" sz="2200" dirty="0" smtClean="0">
              <a:latin typeface="HGPｺﾞｼｯｸE" pitchFamily="50" charset="-128"/>
              <a:ea typeface="HGPｺﾞｼｯｸE" pitchFamily="50" charset="-128"/>
            </a:endParaRPr>
          </a:p>
          <a:p>
            <a:pPr lvl="1">
              <a:buFont typeface="Arial"/>
              <a:buChar char="•"/>
            </a:pPr>
            <a:r>
              <a:rPr lang="ja-JP" altLang="en-US" sz="2200" dirty="0" smtClean="0">
                <a:latin typeface="HGPｺﾞｼｯｸE" pitchFamily="50" charset="-128"/>
                <a:ea typeface="HGPｺﾞｼｯｸE" pitchFamily="50" charset="-128"/>
              </a:rPr>
              <a:t>村社会の構造を生かしたマネジメント</a:t>
            </a:r>
            <a:endParaRPr lang="en-US" altLang="ja-JP" sz="2200" dirty="0" smtClean="0">
              <a:latin typeface="HGPｺﾞｼｯｸE" pitchFamily="50" charset="-128"/>
              <a:ea typeface="HGPｺﾞｼｯｸE" pitchFamily="50" charset="-128"/>
            </a:endParaRPr>
          </a:p>
          <a:p>
            <a:endParaRPr lang="en-US" altLang="ja-JP" sz="2200" dirty="0" smtClean="0">
              <a:latin typeface="HGPｺﾞｼｯｸE" pitchFamily="50" charset="-128"/>
              <a:ea typeface="HGPｺﾞｼｯｸE" pitchFamily="50" charset="-128"/>
            </a:endParaRPr>
          </a:p>
          <a:p>
            <a:r>
              <a:rPr lang="en-US" altLang="ja-JP" sz="2500" i="1" dirty="0" smtClean="0">
                <a:latin typeface="HGPｺﾞｼｯｸE" pitchFamily="50" charset="-128"/>
                <a:ea typeface="HGPｺﾞｼｯｸE" pitchFamily="50" charset="-128"/>
              </a:rPr>
              <a:t>	→</a:t>
            </a:r>
            <a:r>
              <a:rPr lang="ja-JP" altLang="en-US" sz="2500" i="1" dirty="0" smtClean="0">
                <a:latin typeface="HGPｺﾞｼｯｸE" pitchFamily="50" charset="-128"/>
                <a:ea typeface="HGPｺﾞｼｯｸE" pitchFamily="50" charset="-128"/>
              </a:rPr>
              <a:t>初等教育の民族間格差を解消できるだろうか</a:t>
            </a:r>
          </a:p>
          <a:p>
            <a:endParaRPr lang="en-US" altLang="ja-JP" sz="2200" dirty="0" smtClean="0">
              <a:solidFill>
                <a:srgbClr val="000000"/>
              </a:solidFill>
              <a:latin typeface="HGPｺﾞｼｯｸE" pitchFamily="50" charset="-128"/>
              <a:ea typeface="HGPｺﾞｼｯｸE" pitchFamily="50" charset="-128"/>
            </a:endParaRPr>
          </a:p>
          <a:p>
            <a:r>
              <a:rPr lang="ja-JP" altLang="en-US" sz="2200" dirty="0" smtClean="0">
                <a:solidFill>
                  <a:srgbClr val="0070C0"/>
                </a:solidFill>
                <a:latin typeface="HGPｺﾞｼｯｸE" pitchFamily="50" charset="-128"/>
                <a:ea typeface="HGPｺﾞｼｯｸE" pitchFamily="50" charset="-128"/>
              </a:rPr>
              <a:t>＜私見＞</a:t>
            </a:r>
            <a:endParaRPr lang="en-US" altLang="ja-JP" sz="2200" dirty="0" smtClean="0">
              <a:solidFill>
                <a:srgbClr val="0070C0"/>
              </a:solidFill>
              <a:latin typeface="HGPｺﾞｼｯｸE" pitchFamily="50" charset="-128"/>
              <a:ea typeface="HGPｺﾞｼｯｸE" pitchFamily="50" charset="-128"/>
            </a:endParaRPr>
          </a:p>
          <a:p>
            <a:r>
              <a:rPr lang="en-US" altLang="ja-JP" sz="2200" dirty="0" smtClean="0">
                <a:solidFill>
                  <a:srgbClr val="000000"/>
                </a:solidFill>
                <a:latin typeface="HGPｺﾞｼｯｸE" pitchFamily="50" charset="-128"/>
                <a:ea typeface="HGPｺﾞｼｯｸE" pitchFamily="50" charset="-128"/>
              </a:rPr>
              <a:t>	</a:t>
            </a:r>
            <a:r>
              <a:rPr lang="ja-JP" altLang="en-US" sz="2200" dirty="0" smtClean="0">
                <a:solidFill>
                  <a:srgbClr val="000000"/>
                </a:solidFill>
                <a:latin typeface="HGPｺﾞｼｯｸE" pitchFamily="50" charset="-128"/>
                <a:ea typeface="HGPｺﾞｼｯｸE" pitchFamily="50" charset="-128"/>
              </a:rPr>
              <a:t>村単位で構成</a:t>
            </a:r>
            <a:r>
              <a:rPr lang="en-US" altLang="ja-JP" sz="2200" dirty="0" smtClean="0">
                <a:solidFill>
                  <a:srgbClr val="000000"/>
                </a:solidFill>
                <a:latin typeface="HGPｺﾞｼｯｸE" pitchFamily="50" charset="-128"/>
                <a:ea typeface="HGPｺﾞｼｯｸE" pitchFamily="50" charset="-128"/>
              </a:rPr>
              <a:t>→</a:t>
            </a:r>
            <a:r>
              <a:rPr lang="ja-JP" altLang="en-US" sz="2200" dirty="0" smtClean="0">
                <a:solidFill>
                  <a:srgbClr val="000000"/>
                </a:solidFill>
                <a:latin typeface="HGPｺﾞｼｯｸE" pitchFamily="50" charset="-128"/>
                <a:ea typeface="HGPｺﾞｼｯｸE" pitchFamily="50" charset="-128"/>
              </a:rPr>
              <a:t>細部まで配慮可能</a:t>
            </a:r>
            <a:r>
              <a:rPr lang="en-US" altLang="ja-JP" sz="2200" dirty="0" smtClean="0">
                <a:solidFill>
                  <a:srgbClr val="000000"/>
                </a:solidFill>
                <a:latin typeface="HGPｺﾞｼｯｸE" pitchFamily="50" charset="-128"/>
                <a:ea typeface="HGPｺﾞｼｯｸE" pitchFamily="50" charset="-128"/>
              </a:rPr>
              <a:t>→</a:t>
            </a:r>
            <a:r>
              <a:rPr lang="en-US" altLang="en-US" sz="2200" dirty="0" smtClean="0">
                <a:solidFill>
                  <a:srgbClr val="000000"/>
                </a:solidFill>
                <a:latin typeface="HGPｺﾞｼｯｸE" pitchFamily="50" charset="-128"/>
                <a:ea typeface="HGPｺﾞｼｯｸE" pitchFamily="50" charset="-128"/>
              </a:rPr>
              <a:t>少数民族のニーズをより反映</a:t>
            </a:r>
            <a:endParaRPr lang="en-US" altLang="ja-JP" sz="2200" dirty="0" smtClean="0">
              <a:solidFill>
                <a:srgbClr val="000000"/>
              </a:solidFill>
              <a:latin typeface="HGPｺﾞｼｯｸE" pitchFamily="50" charset="-128"/>
              <a:ea typeface="HGPｺﾞｼｯｸE" pitchFamily="50" charset="-128"/>
            </a:endParaRPr>
          </a:p>
          <a:p>
            <a:endParaRPr lang="en-US" altLang="ja-JP" sz="2200" dirty="0" smtClean="0">
              <a:solidFill>
                <a:srgbClr val="000000"/>
              </a:solidFill>
              <a:latin typeface="HGPｺﾞｼｯｸE" pitchFamily="50" charset="-128"/>
              <a:ea typeface="HGPｺﾞｼｯｸE" pitchFamily="50" charset="-128"/>
            </a:endParaRPr>
          </a:p>
          <a:p>
            <a:r>
              <a:rPr lang="ja-JP" altLang="en-US" sz="2200" dirty="0" smtClean="0">
                <a:solidFill>
                  <a:srgbClr val="0070C0"/>
                </a:solidFill>
                <a:latin typeface="HGPｺﾞｼｯｸE" pitchFamily="50" charset="-128"/>
                <a:ea typeface="HGPｺﾞｼｯｸE" pitchFamily="50" charset="-128"/>
              </a:rPr>
              <a:t>＜ラオス分権制度問題点＞</a:t>
            </a:r>
            <a:endParaRPr lang="en-US" altLang="ja-JP" sz="2200" dirty="0" smtClean="0">
              <a:solidFill>
                <a:srgbClr val="0070C0"/>
              </a:solidFill>
              <a:latin typeface="HGPｺﾞｼｯｸE" pitchFamily="50" charset="-128"/>
              <a:ea typeface="HGPｺﾞｼｯｸE" pitchFamily="50" charset="-128"/>
            </a:endParaRPr>
          </a:p>
          <a:p>
            <a:pPr lvl="1">
              <a:buFont typeface="Arial"/>
              <a:buChar char="•"/>
            </a:pPr>
            <a:r>
              <a:rPr lang="en-US" altLang="ja-JP" sz="2200" dirty="0" smtClean="0">
                <a:solidFill>
                  <a:srgbClr val="000000"/>
                </a:solidFill>
                <a:latin typeface="HGPｺﾞｼｯｸE" pitchFamily="50" charset="-128"/>
                <a:ea typeface="HGPｺﾞｼｯｸE" pitchFamily="50" charset="-128"/>
              </a:rPr>
              <a:t>Decree 01/PM</a:t>
            </a:r>
            <a:r>
              <a:rPr lang="ja-JP" altLang="en-US" sz="2200" dirty="0" smtClean="0">
                <a:solidFill>
                  <a:srgbClr val="000000"/>
                </a:solidFill>
                <a:latin typeface="HGPｺﾞｼｯｸE" pitchFamily="50" charset="-128"/>
                <a:ea typeface="HGPｺﾞｼｯｸE" pitchFamily="50" charset="-128"/>
              </a:rPr>
              <a:t>により各県に財政管理を任せる</a:t>
            </a:r>
            <a:endParaRPr lang="en-US" altLang="ja-JP" sz="2200" dirty="0" smtClean="0">
              <a:solidFill>
                <a:srgbClr val="000000"/>
              </a:solidFill>
              <a:latin typeface="HGPｺﾞｼｯｸE" pitchFamily="50" charset="-128"/>
              <a:ea typeface="HGPｺﾞｼｯｸE" pitchFamily="50" charset="-128"/>
            </a:endParaRPr>
          </a:p>
          <a:p>
            <a:r>
              <a:rPr lang="en-US" altLang="ja-JP" sz="2200" dirty="0" smtClean="0">
                <a:solidFill>
                  <a:srgbClr val="000000"/>
                </a:solidFill>
                <a:latin typeface="HGPｺﾞｼｯｸE" pitchFamily="50" charset="-128"/>
                <a:ea typeface="HGPｺﾞｼｯｸE" pitchFamily="50" charset="-128"/>
              </a:rPr>
              <a:t>	→</a:t>
            </a:r>
            <a:r>
              <a:rPr lang="ja-JP" altLang="en-US" sz="2200" dirty="0" smtClean="0">
                <a:solidFill>
                  <a:srgbClr val="000000"/>
                </a:solidFill>
                <a:latin typeface="HGPｺﾞｼｯｸE" pitchFamily="50" charset="-128"/>
                <a:ea typeface="HGPｺﾞｼｯｸE" pitchFamily="50" charset="-128"/>
              </a:rPr>
              <a:t>裕福な州と貧しい県の間に格差が生まれる</a:t>
            </a:r>
            <a:endParaRPr lang="en-US" altLang="ja-JP" sz="2200" dirty="0" smtClean="0">
              <a:solidFill>
                <a:srgbClr val="000000"/>
              </a:solidFill>
              <a:latin typeface="HGPｺﾞｼｯｸE" pitchFamily="50" charset="-128"/>
              <a:ea typeface="HGPｺﾞｼｯｸE" pitchFamily="50" charset="-128"/>
            </a:endParaRPr>
          </a:p>
          <a:p>
            <a:pPr lvl="1">
              <a:buFont typeface="Arial"/>
              <a:buChar char="•"/>
            </a:pPr>
            <a:r>
              <a:rPr lang="ja-JP" altLang="en-US" sz="2200" dirty="0" smtClean="0">
                <a:solidFill>
                  <a:srgbClr val="000000"/>
                </a:solidFill>
                <a:latin typeface="HGPｺﾞｼｯｸE" pitchFamily="50" charset="-128"/>
                <a:ea typeface="HGPｺﾞｼｯｸE" pitchFamily="50" charset="-128"/>
              </a:rPr>
              <a:t>適切なデータ不足</a:t>
            </a:r>
            <a:endParaRPr lang="en-US" altLang="ja-JP" sz="2200" dirty="0" smtClean="0">
              <a:solidFill>
                <a:srgbClr val="000000"/>
              </a:solidFill>
              <a:latin typeface="HGPｺﾞｼｯｸE" pitchFamily="50" charset="-128"/>
              <a:ea typeface="HGPｺﾞｼｯｸE" pitchFamily="50" charset="-128"/>
            </a:endParaRPr>
          </a:p>
          <a:p>
            <a:pPr lvl="1">
              <a:buFont typeface="Arial"/>
              <a:buChar char="•"/>
            </a:pPr>
            <a:r>
              <a:rPr lang="ja-JP" altLang="en-US" sz="2200" dirty="0" smtClean="0">
                <a:solidFill>
                  <a:srgbClr val="000000"/>
                </a:solidFill>
                <a:latin typeface="HGPｺﾞｼｯｸE" pitchFamily="50" charset="-128"/>
                <a:ea typeface="HGPｺﾞｼｯｸE" pitchFamily="50" charset="-128"/>
              </a:rPr>
              <a:t>中央政府・県教育局・郡教育事務所の役割が不透明</a:t>
            </a:r>
            <a:endParaRPr lang="en-US" altLang="ja-JP" sz="2200" dirty="0" smtClean="0">
              <a:solidFill>
                <a:srgbClr val="000000"/>
              </a:solidFill>
              <a:latin typeface="HGPｺﾞｼｯｸE" pitchFamily="50" charset="-128"/>
              <a:ea typeface="HGPｺﾞｼｯｸE" pitchFamily="50" charset="-128"/>
            </a:endParaRPr>
          </a:p>
          <a:p>
            <a:pPr lvl="1">
              <a:buFont typeface="Arial"/>
              <a:buChar char="•"/>
            </a:pPr>
            <a:r>
              <a:rPr lang="ja-JP" altLang="en-US" sz="2200" dirty="0" smtClean="0">
                <a:solidFill>
                  <a:srgbClr val="000000"/>
                </a:solidFill>
                <a:latin typeface="HGPｺﾞｼｯｸE" pitchFamily="50" charset="-128"/>
                <a:ea typeface="HGPｺﾞｼｯｸE" pitchFamily="50" charset="-128"/>
              </a:rPr>
              <a:t>適切な人材不足（特に郡教育事務所）</a:t>
            </a:r>
            <a:endParaRPr lang="en-US" altLang="ja-JP" sz="2200" dirty="0" smtClean="0">
              <a:solidFill>
                <a:srgbClr val="000000"/>
              </a:solidFill>
              <a:latin typeface="HGPｺﾞｼｯｸE" pitchFamily="50" charset="-128"/>
              <a:ea typeface="HGPｺﾞｼｯｸE" pitchFamily="50" charset="-128"/>
            </a:endParaRPr>
          </a:p>
          <a:p>
            <a:endParaRPr lang="ja-JP" altLang="en-US" sz="2200" dirty="0">
              <a:solidFill>
                <a:srgbClr val="000000"/>
              </a:solidFill>
              <a:latin typeface="HGPｺﾞｼｯｸE" pitchFamily="50" charset="-128"/>
              <a:ea typeface="HGPｺﾞｼｯｸE" pitchFamily="50" charset="-128"/>
            </a:endParaRPr>
          </a:p>
        </p:txBody>
      </p:sp>
      <p:sp>
        <p:nvSpPr>
          <p:cNvPr id="3" name="テキスト ボックス 2"/>
          <p:cNvSpPr txBox="1"/>
          <p:nvPr/>
        </p:nvSpPr>
        <p:spPr>
          <a:xfrm>
            <a:off x="251520" y="116632"/>
            <a:ext cx="1872208" cy="369332"/>
          </a:xfrm>
          <a:prstGeom prst="rect">
            <a:avLst/>
          </a:prstGeom>
          <a:noFill/>
        </p:spPr>
        <p:txBody>
          <a:bodyPr wrap="square" rtlCol="0">
            <a:spAutoFit/>
          </a:bodyPr>
          <a:lstStyle/>
          <a:p>
            <a:r>
              <a:rPr kumimoji="1" lang="ja-JP" altLang="en-US" dirty="0" smtClean="0">
                <a:latin typeface="HGPｺﾞｼｯｸE" pitchFamily="50" charset="-128"/>
                <a:ea typeface="HGPｺﾞｼｯｸE" pitchFamily="50" charset="-128"/>
              </a:rPr>
              <a:t>４－７－２</a:t>
            </a:r>
            <a:endParaRPr kumimoji="1" lang="ja-JP" altLang="en-US" dirty="0">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06833" y="327139"/>
            <a:ext cx="3672408" cy="523220"/>
          </a:xfrm>
          <a:prstGeom prst="rect">
            <a:avLst/>
          </a:prstGeom>
          <a:noFill/>
        </p:spPr>
        <p:txBody>
          <a:bodyPr wrap="square" rtlCol="0">
            <a:spAutoFit/>
          </a:bodyPr>
          <a:lstStyle/>
          <a:p>
            <a:r>
              <a:rPr kumimoji="1" lang="ja-JP" altLang="en-US" sz="2800" b="1" dirty="0" smtClean="0">
                <a:ln w="19050">
                  <a:solidFill>
                    <a:schemeClr val="tx2">
                      <a:tint val="1000"/>
                    </a:schemeClr>
                  </a:solidFill>
                  <a:prstDash val="solid"/>
                </a:ln>
                <a:solidFill>
                  <a:schemeClr val="accent3"/>
                </a:solidFill>
                <a:latin typeface="HGPｺﾞｼｯｸE" pitchFamily="50" charset="-128"/>
                <a:ea typeface="HGPｺﾞｼｯｸE" pitchFamily="50" charset="-128"/>
              </a:rPr>
              <a:t>ノンフォーマル教育</a:t>
            </a:r>
            <a:endParaRPr kumimoji="1" lang="ja-JP" altLang="en-US" sz="2800" b="1" dirty="0">
              <a:ln w="19050">
                <a:solidFill>
                  <a:schemeClr val="tx2">
                    <a:tint val="1000"/>
                  </a:schemeClr>
                </a:solidFill>
                <a:prstDash val="solid"/>
              </a:ln>
              <a:solidFill>
                <a:schemeClr val="accent3"/>
              </a:solidFill>
              <a:latin typeface="HGPｺﾞｼｯｸE" pitchFamily="50" charset="-128"/>
              <a:ea typeface="HGPｺﾞｼｯｸE" pitchFamily="50" charset="-128"/>
            </a:endParaRPr>
          </a:p>
        </p:txBody>
      </p:sp>
      <p:sp>
        <p:nvSpPr>
          <p:cNvPr id="5" name="テキスト ボックス 4"/>
          <p:cNvSpPr txBox="1"/>
          <p:nvPr/>
        </p:nvSpPr>
        <p:spPr>
          <a:xfrm>
            <a:off x="971600" y="919816"/>
            <a:ext cx="7386614" cy="3416320"/>
          </a:xfrm>
          <a:prstGeom prst="rect">
            <a:avLst/>
          </a:prstGeom>
          <a:noFill/>
        </p:spPr>
        <p:txBody>
          <a:bodyPr wrap="square" rtlCol="0">
            <a:spAutoFit/>
          </a:bodyPr>
          <a:lstStyle/>
          <a:p>
            <a:r>
              <a:rPr kumimoji="1" lang="ja-JP" altLang="en-US" sz="2400" dirty="0" smtClean="0">
                <a:latin typeface="HGPｺﾞｼｯｸE" pitchFamily="50" charset="-128"/>
                <a:ea typeface="HGPｺﾞｼｯｸE" pitchFamily="50" charset="-128"/>
              </a:rPr>
              <a:t>正規の学校教育の枠外で、ある目的を持って組織的に行われる教育活動。充分な教育を受けていない子供や成人を対象としている。</a:t>
            </a:r>
            <a:endParaRPr kumimoji="1" lang="en-US" altLang="ja-JP" sz="2400" dirty="0" smtClean="0">
              <a:latin typeface="HGPｺﾞｼｯｸE" pitchFamily="50" charset="-128"/>
              <a:ea typeface="HGPｺﾞｼｯｸE" pitchFamily="50" charset="-128"/>
            </a:endParaRPr>
          </a:p>
          <a:p>
            <a:endParaRPr lang="en-US" altLang="ja-JP" sz="2400" dirty="0" smtClean="0">
              <a:latin typeface="HGPｺﾞｼｯｸE" pitchFamily="50" charset="-128"/>
              <a:ea typeface="HGPｺﾞｼｯｸE" pitchFamily="50" charset="-128"/>
            </a:endParaRPr>
          </a:p>
          <a:p>
            <a:endParaRPr kumimoji="1" lang="en-US" altLang="ja-JP" sz="2400" dirty="0" smtClean="0">
              <a:latin typeface="HGPｺﾞｼｯｸE" pitchFamily="50" charset="-128"/>
              <a:ea typeface="HGPｺﾞｼｯｸE" pitchFamily="50" charset="-128"/>
            </a:endParaRPr>
          </a:p>
          <a:p>
            <a:endParaRPr kumimoji="1" lang="en-US" altLang="ja-JP" sz="2400" dirty="0" smtClean="0">
              <a:latin typeface="HGPｺﾞｼｯｸE" pitchFamily="50" charset="-128"/>
              <a:ea typeface="HGPｺﾞｼｯｸE" pitchFamily="50" charset="-128"/>
            </a:endParaRPr>
          </a:p>
          <a:p>
            <a:endParaRPr lang="en-US" altLang="ja-JP" sz="2400" dirty="0" smtClean="0">
              <a:latin typeface="HGPｺﾞｼｯｸE" pitchFamily="50" charset="-128"/>
              <a:ea typeface="HGPｺﾞｼｯｸE" pitchFamily="50" charset="-128"/>
            </a:endParaRPr>
          </a:p>
          <a:p>
            <a:endParaRPr kumimoji="1" lang="en-US" altLang="ja-JP" sz="2400" dirty="0" smtClean="0">
              <a:latin typeface="HGPｺﾞｼｯｸE" pitchFamily="50" charset="-128"/>
              <a:ea typeface="HGPｺﾞｼｯｸE" pitchFamily="50" charset="-128"/>
            </a:endParaRPr>
          </a:p>
          <a:p>
            <a:endParaRPr kumimoji="1" lang="ja-JP" altLang="en-US" sz="2400" dirty="0">
              <a:latin typeface="HGPｺﾞｼｯｸE" pitchFamily="50" charset="-128"/>
              <a:ea typeface="HGPｺﾞｼｯｸE" pitchFamily="50" charset="-128"/>
            </a:endParaRPr>
          </a:p>
        </p:txBody>
      </p:sp>
      <p:sp>
        <p:nvSpPr>
          <p:cNvPr id="7" name="右矢印 6"/>
          <p:cNvSpPr/>
          <p:nvPr/>
        </p:nvSpPr>
        <p:spPr>
          <a:xfrm>
            <a:off x="323528" y="1124744"/>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79512" y="188640"/>
            <a:ext cx="1080120" cy="369332"/>
          </a:xfrm>
          <a:prstGeom prst="rect">
            <a:avLst/>
          </a:prstGeom>
          <a:noFill/>
        </p:spPr>
        <p:txBody>
          <a:bodyPr wrap="square" rtlCol="0">
            <a:spAutoFit/>
          </a:bodyPr>
          <a:lstStyle/>
          <a:p>
            <a:r>
              <a:rPr kumimoji="1" lang="en-US" altLang="ja-JP" dirty="0" smtClean="0">
                <a:latin typeface="HGPｺﾞｼｯｸE" pitchFamily="50" charset="-128"/>
                <a:ea typeface="HGPｺﾞｼｯｸE" pitchFamily="50" charset="-128"/>
              </a:rPr>
              <a:t>4</a:t>
            </a:r>
            <a:r>
              <a:rPr kumimoji="1" lang="ja-JP" altLang="en-US" dirty="0" smtClean="0">
                <a:latin typeface="HGPｺﾞｼｯｸE" pitchFamily="50" charset="-128"/>
                <a:ea typeface="HGPｺﾞｼｯｸE" pitchFamily="50" charset="-128"/>
              </a:rPr>
              <a:t>－</a:t>
            </a:r>
            <a:r>
              <a:rPr lang="en-US" altLang="ja-JP" dirty="0" smtClean="0">
                <a:latin typeface="HGPｺﾞｼｯｸE" pitchFamily="50" charset="-128"/>
                <a:ea typeface="HGPｺﾞｼｯｸE" pitchFamily="50" charset="-128"/>
              </a:rPr>
              <a:t>8</a:t>
            </a:r>
            <a:endParaRPr kumimoji="1" lang="ja-JP" altLang="en-US" dirty="0">
              <a:latin typeface="HGPｺﾞｼｯｸE" pitchFamily="50" charset="-128"/>
              <a:ea typeface="HGPｺﾞｼｯｸE" pitchFamily="50" charset="-128"/>
            </a:endParaRPr>
          </a:p>
        </p:txBody>
      </p:sp>
      <p:sp>
        <p:nvSpPr>
          <p:cNvPr id="9" name="正方形/長方形 8"/>
          <p:cNvSpPr/>
          <p:nvPr/>
        </p:nvSpPr>
        <p:spPr>
          <a:xfrm>
            <a:off x="719572" y="2668755"/>
            <a:ext cx="7638642" cy="4524315"/>
          </a:xfrm>
          <a:prstGeom prst="rect">
            <a:avLst/>
          </a:prstGeom>
        </p:spPr>
        <p:txBody>
          <a:bodyPr wrap="square">
            <a:spAutoFit/>
          </a:bodyPr>
          <a:lstStyle/>
          <a:p>
            <a:r>
              <a:rPr lang="ja-JP" altLang="en-US" sz="2400" b="1" dirty="0" smtClean="0">
                <a:solidFill>
                  <a:srgbClr val="0070C0"/>
                </a:solidFill>
                <a:latin typeface="HGPｺﾞｼｯｸE" pitchFamily="50" charset="-128"/>
                <a:ea typeface="HGPｺﾞｼｯｸE" pitchFamily="50" charset="-128"/>
              </a:rPr>
              <a:t>＜ラオス＞</a:t>
            </a:r>
            <a:endParaRPr lang="en-US" altLang="ja-JP" sz="2400" b="1" dirty="0" smtClean="0">
              <a:solidFill>
                <a:srgbClr val="0070C0"/>
              </a:solidFill>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a:t>
            </a:r>
            <a:r>
              <a:rPr lang="en-US" altLang="ja-JP" sz="2400" dirty="0" smtClean="0">
                <a:latin typeface="HGPｺﾞｼｯｸE" pitchFamily="50" charset="-128"/>
                <a:ea typeface="HGPｺﾞｼｯｸE" pitchFamily="50" charset="-128"/>
              </a:rPr>
              <a:t>14-50</a:t>
            </a:r>
            <a:r>
              <a:rPr lang="ja-JP" altLang="en-US" sz="2400" dirty="0" smtClean="0">
                <a:latin typeface="HGPｺﾞｼｯｸE" pitchFamily="50" charset="-128"/>
                <a:ea typeface="HGPｺﾞｼｯｸE" pitchFamily="50" charset="-128"/>
              </a:rPr>
              <a:t>歳</a:t>
            </a:r>
            <a:r>
              <a:rPr lang="en-US" altLang="ja-JP" sz="2400" dirty="0" smtClean="0">
                <a:latin typeface="HGPｺﾞｼｯｸE" pitchFamily="50" charset="-128"/>
                <a:ea typeface="HGPｺﾞｼｯｸE" pitchFamily="50" charset="-128"/>
              </a:rPr>
              <a:t>/</a:t>
            </a:r>
            <a:r>
              <a:rPr lang="ja-JP" altLang="en-US" sz="2400" dirty="0" smtClean="0">
                <a:latin typeface="HGPｺﾞｼｯｸE" pitchFamily="50" charset="-128"/>
                <a:ea typeface="HGPｺﾞｼｯｸE" pitchFamily="50" charset="-128"/>
              </a:rPr>
              <a:t>小学校のない遠隔地：</a:t>
            </a:r>
            <a:r>
              <a:rPr lang="en-US" altLang="ja-JP" sz="2400" dirty="0" smtClean="0">
                <a:latin typeface="HGPｺﾞｼｯｸE" pitchFamily="50" charset="-128"/>
                <a:ea typeface="HGPｺﾞｼｯｸE" pitchFamily="50" charset="-128"/>
              </a:rPr>
              <a:t>6-11</a:t>
            </a:r>
            <a:r>
              <a:rPr lang="ja-JP" altLang="en-US" sz="2400" dirty="0" smtClean="0">
                <a:latin typeface="HGPｺﾞｼｯｸE" pitchFamily="50" charset="-128"/>
                <a:ea typeface="HGPｺﾞｼｯｸE" pitchFamily="50" charset="-128"/>
              </a:rPr>
              <a:t>歳</a:t>
            </a:r>
            <a:endParaRPr lang="en-US" altLang="ja-JP" sz="2400"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　　⇒識字教育・研修事業</a:t>
            </a:r>
            <a:endParaRPr lang="en-US" altLang="ja-JP" sz="2400" dirty="0" smtClean="0">
              <a:latin typeface="HGPｺﾞｼｯｸE" pitchFamily="50" charset="-128"/>
              <a:ea typeface="HGPｺﾞｼｯｸE" pitchFamily="50" charset="-128"/>
            </a:endParaRPr>
          </a:p>
          <a:p>
            <a:endParaRPr lang="en-US" altLang="ja-JP" sz="2400" dirty="0" smtClean="0">
              <a:latin typeface="HGPｺﾞｼｯｸE" pitchFamily="50" charset="-128"/>
              <a:ea typeface="HGPｺﾞｼｯｸE" pitchFamily="50" charset="-128"/>
            </a:endParaRPr>
          </a:p>
          <a:p>
            <a:r>
              <a:rPr lang="ja-JP" altLang="en-US" sz="2400" b="1" dirty="0" smtClean="0">
                <a:solidFill>
                  <a:srgbClr val="0070C0"/>
                </a:solidFill>
                <a:latin typeface="HGPｺﾞｼｯｸE" pitchFamily="50" charset="-128"/>
                <a:ea typeface="HGPｺﾞｼｯｸE" pitchFamily="50" charset="-128"/>
              </a:rPr>
              <a:t>＜対少数派民族＞</a:t>
            </a:r>
            <a:endParaRPr lang="en-US" altLang="ja-JP" sz="2400" b="1" dirty="0" smtClean="0">
              <a:solidFill>
                <a:srgbClr val="0070C0"/>
              </a:solidFill>
              <a:latin typeface="HGPｺﾞｼｯｸE" pitchFamily="50" charset="-128"/>
              <a:ea typeface="HGPｺﾞｼｯｸE" pitchFamily="50" charset="-128"/>
            </a:endParaRPr>
          </a:p>
          <a:p>
            <a:r>
              <a:rPr lang="ja-JP" altLang="en-US" sz="2400" b="1" dirty="0" smtClean="0">
                <a:latin typeface="HGPｺﾞｼｯｸE" pitchFamily="50" charset="-128"/>
                <a:ea typeface="HGPｺﾞｼｯｸE" pitchFamily="50" charset="-128"/>
              </a:rPr>
              <a:t>･</a:t>
            </a:r>
            <a:r>
              <a:rPr lang="ja-JP" altLang="ja-JP" sz="2400" dirty="0" smtClean="0">
                <a:latin typeface="HGPｺﾞｼｯｸE" pitchFamily="50" charset="-128"/>
                <a:ea typeface="HGPｺﾞｼｯｸE" pitchFamily="50" charset="-128"/>
              </a:rPr>
              <a:t>奨学金や全寮制の学校へのアクセスの確保</a:t>
            </a:r>
            <a:endParaRPr lang="en-US" altLang="ja-JP" sz="2400" b="1" dirty="0" smtClean="0">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a:t>
            </a:r>
            <a:r>
              <a:rPr lang="en-US" altLang="ja-JP" sz="2400" u="sng" dirty="0" smtClean="0">
                <a:latin typeface="HGPｺﾞｼｯｸE" pitchFamily="50" charset="-128"/>
                <a:ea typeface="HGPｺﾞｼｯｸE" pitchFamily="50" charset="-128"/>
              </a:rPr>
              <a:t>Mobile</a:t>
            </a:r>
            <a:r>
              <a:rPr lang="ja-JP" altLang="en-US" sz="2400" u="sng" dirty="0" smtClean="0">
                <a:latin typeface="HGPｺﾞｼｯｸE" pitchFamily="50" charset="-128"/>
                <a:ea typeface="HGPｺﾞｼｯｸE" pitchFamily="50" charset="-128"/>
              </a:rPr>
              <a:t> </a:t>
            </a:r>
            <a:r>
              <a:rPr lang="en-US" altLang="ja-JP" sz="2400" u="sng" dirty="0" smtClean="0">
                <a:latin typeface="HGPｺﾞｼｯｸE" pitchFamily="50" charset="-128"/>
                <a:ea typeface="HGPｺﾞｼｯｸE" pitchFamily="50" charset="-128"/>
              </a:rPr>
              <a:t>teacher</a:t>
            </a:r>
            <a:r>
              <a:rPr lang="ja-JP" altLang="en-US" sz="2400" u="sng" dirty="0" smtClean="0">
                <a:latin typeface="HGPｺﾞｼｯｸE" pitchFamily="50" charset="-128"/>
                <a:ea typeface="HGPｺﾞｼｯｸE" pitchFamily="50" charset="-128"/>
              </a:rPr>
              <a:t>制</a:t>
            </a:r>
            <a:r>
              <a:rPr lang="ja-JP" altLang="en-US" sz="2400" dirty="0" smtClean="0">
                <a:latin typeface="HGPｺﾞｼｯｸE" pitchFamily="50" charset="-128"/>
                <a:ea typeface="HGPｺﾞｼｯｸE" pitchFamily="50" charset="-128"/>
              </a:rPr>
              <a:t>の導入</a:t>
            </a:r>
            <a:endParaRPr lang="en-US" altLang="ja-JP" sz="2400" dirty="0" smtClean="0">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　→　先生（山岳の村出身者、現地調達）が高地まで教えに行く</a:t>
            </a:r>
            <a:endParaRPr lang="en-US" altLang="ja-JP" sz="2400" dirty="0" smtClean="0">
              <a:latin typeface="HGPｺﾞｼｯｸE" pitchFamily="50" charset="-128"/>
              <a:ea typeface="HGPｺﾞｼｯｸE" pitchFamily="50" charset="-128"/>
            </a:endParaRPr>
          </a:p>
          <a:p>
            <a:endParaRPr lang="en-US" altLang="ja-JP" sz="2400" dirty="0" smtClean="0">
              <a:latin typeface="HGPｺﾞｼｯｸE" pitchFamily="50" charset="-128"/>
              <a:ea typeface="HGPｺﾞｼｯｸE" pitchFamily="50" charset="-128"/>
            </a:endParaRPr>
          </a:p>
          <a:p>
            <a:endParaRPr lang="en-US" altLang="ja-JP" sz="2400" dirty="0" smtClean="0">
              <a:latin typeface="HGPｺﾞｼｯｸE" pitchFamily="50" charset="-128"/>
              <a:ea typeface="HGPｺﾞｼｯｸE" pitchFamily="50" charset="-128"/>
            </a:endParaRPr>
          </a:p>
          <a:p>
            <a:endParaRPr lang="en-US" altLang="ja-JP" sz="24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699884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91353" y="908720"/>
            <a:ext cx="8280920" cy="2939266"/>
          </a:xfrm>
          <a:prstGeom prst="rect">
            <a:avLst/>
          </a:prstGeom>
          <a:noFill/>
        </p:spPr>
        <p:txBody>
          <a:bodyPr wrap="square" rtlCol="0">
            <a:spAutoFit/>
          </a:bodyPr>
          <a:lstStyle/>
          <a:p>
            <a:r>
              <a:rPr lang="ja-JP" altLang="en-US" sz="2000" b="1" dirty="0">
                <a:solidFill>
                  <a:srgbClr val="0070C0"/>
                </a:solidFill>
                <a:latin typeface="HGPｺﾞｼｯｸE" pitchFamily="50" charset="-128"/>
                <a:ea typeface="HGPｺﾞｼｯｸE" pitchFamily="50" charset="-128"/>
              </a:rPr>
              <a:t>＜</a:t>
            </a:r>
            <a:r>
              <a:rPr kumimoji="1" lang="ja-JP" altLang="en-US" sz="2000" b="1" dirty="0" smtClean="0">
                <a:solidFill>
                  <a:srgbClr val="0070C0"/>
                </a:solidFill>
                <a:latin typeface="HGPｺﾞｼｯｸE" pitchFamily="50" charset="-128"/>
                <a:ea typeface="HGPｺﾞｼｯｸE" pitchFamily="50" charset="-128"/>
              </a:rPr>
              <a:t>問題点＞</a:t>
            </a:r>
            <a:endParaRPr kumimoji="1" lang="en-US" altLang="ja-JP" sz="2000" b="1" dirty="0" smtClean="0">
              <a:solidFill>
                <a:srgbClr val="0070C0"/>
              </a:solidFill>
              <a:latin typeface="HGPｺﾞｼｯｸE" pitchFamily="50" charset="-128"/>
              <a:ea typeface="HGPｺﾞｼｯｸE" pitchFamily="50" charset="-128"/>
            </a:endParaRPr>
          </a:p>
          <a:p>
            <a:pPr>
              <a:lnSpc>
                <a:spcPts val="2500"/>
              </a:lnSpc>
            </a:pPr>
            <a:r>
              <a:rPr lang="ja-JP" altLang="en-US" dirty="0" smtClean="0"/>
              <a:t>　</a:t>
            </a:r>
            <a:r>
              <a:rPr lang="ja-JP" altLang="en-US" sz="2400" dirty="0" smtClean="0">
                <a:latin typeface="HGPｺﾞｼｯｸE" pitchFamily="50" charset="-128"/>
                <a:ea typeface="HGPｺﾞｼｯｸE" pitchFamily="50" charset="-128"/>
              </a:rPr>
              <a:t>・プログラムや教員の質の向上が必要である</a:t>
            </a:r>
            <a:endParaRPr lang="en-US" altLang="ja-JP" sz="2400" dirty="0" smtClean="0">
              <a:latin typeface="HGPｺﾞｼｯｸE" pitchFamily="50" charset="-128"/>
              <a:ea typeface="HGPｺﾞｼｯｸE" pitchFamily="50" charset="-128"/>
            </a:endParaRPr>
          </a:p>
          <a:p>
            <a:pPr>
              <a:lnSpc>
                <a:spcPts val="2500"/>
              </a:lnSpc>
            </a:pPr>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・教員の確保が難しい</a:t>
            </a:r>
            <a:endParaRPr lang="en-US" altLang="ja-JP" sz="2400" dirty="0" smtClean="0">
              <a:latin typeface="HGPｺﾞｼｯｸE" pitchFamily="50" charset="-128"/>
              <a:ea typeface="HGPｺﾞｼｯｸE" pitchFamily="50" charset="-128"/>
            </a:endParaRPr>
          </a:p>
          <a:p>
            <a:pPr>
              <a:lnSpc>
                <a:spcPts val="2500"/>
              </a:lnSpc>
            </a:pPr>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・国からの予算額の配分が少ない　→　</a:t>
            </a:r>
            <a:r>
              <a:rPr lang="en-US" altLang="ja-JP" sz="2400" dirty="0" smtClean="0">
                <a:solidFill>
                  <a:srgbClr val="FF0000"/>
                </a:solidFill>
                <a:latin typeface="HGPｺﾞｼｯｸE" pitchFamily="50" charset="-128"/>
                <a:ea typeface="HGPｺﾞｼｯｸE" pitchFamily="50" charset="-128"/>
              </a:rPr>
              <a:t>2%</a:t>
            </a:r>
          </a:p>
          <a:p>
            <a:pPr>
              <a:lnSpc>
                <a:spcPts val="2500"/>
              </a:lnSpc>
            </a:pPr>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・ノンフォーマル教育を受けた後のフォーマル教育への移行が　明確に定義</a:t>
            </a:r>
            <a:r>
              <a:rPr lang="ja-JP" altLang="en-US" sz="2400" dirty="0">
                <a:latin typeface="HGPｺﾞｼｯｸE" pitchFamily="50" charset="-128"/>
                <a:ea typeface="HGPｺﾞｼｯｸE" pitchFamily="50" charset="-128"/>
              </a:rPr>
              <a:t>されて</a:t>
            </a:r>
            <a:r>
              <a:rPr lang="ja-JP" altLang="en-US" sz="2400" dirty="0" smtClean="0">
                <a:latin typeface="HGPｺﾞｼｯｸE" pitchFamily="50" charset="-128"/>
                <a:ea typeface="HGPｺﾞｼｯｸE" pitchFamily="50" charset="-128"/>
              </a:rPr>
              <a:t>いない</a:t>
            </a:r>
            <a:endParaRPr lang="en-US" altLang="ja-JP" sz="2400" dirty="0" smtClean="0">
              <a:latin typeface="HGPｺﾞｼｯｸE" pitchFamily="50" charset="-128"/>
              <a:ea typeface="HGPｺﾞｼｯｸE" pitchFamily="50" charset="-128"/>
            </a:endParaRPr>
          </a:p>
          <a:p>
            <a:pPr>
              <a:lnSpc>
                <a:spcPts val="2500"/>
              </a:lnSpc>
            </a:pPr>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・ノンフォーマル教育の専門家が不足している</a:t>
            </a:r>
            <a:endParaRPr lang="en-US" altLang="ja-JP" sz="2400" dirty="0" smtClean="0">
              <a:latin typeface="HGPｺﾞｼｯｸE" pitchFamily="50" charset="-128"/>
              <a:ea typeface="HGPｺﾞｼｯｸE" pitchFamily="50" charset="-128"/>
            </a:endParaRPr>
          </a:p>
          <a:p>
            <a:endParaRPr lang="en-US" altLang="ja-JP" sz="2000" dirty="0">
              <a:latin typeface="HGPｺﾞｼｯｸE" pitchFamily="50" charset="-128"/>
              <a:ea typeface="HGPｺﾞｼｯｸE" pitchFamily="50" charset="-128"/>
            </a:endParaRPr>
          </a:p>
          <a:p>
            <a:endParaRPr kumimoji="1" lang="ja-JP" altLang="en-US" sz="2000" dirty="0">
              <a:latin typeface="HGPｺﾞｼｯｸE" pitchFamily="50" charset="-128"/>
              <a:ea typeface="HGPｺﾞｼｯｸE" pitchFamily="50" charset="-128"/>
            </a:endParaRPr>
          </a:p>
        </p:txBody>
      </p:sp>
      <p:sp>
        <p:nvSpPr>
          <p:cNvPr id="3" name="テキスト ボックス 2"/>
          <p:cNvSpPr txBox="1"/>
          <p:nvPr/>
        </p:nvSpPr>
        <p:spPr>
          <a:xfrm>
            <a:off x="1187624" y="193456"/>
            <a:ext cx="3744416" cy="461665"/>
          </a:xfrm>
          <a:prstGeom prst="rect">
            <a:avLst/>
          </a:prstGeom>
          <a:noFill/>
        </p:spPr>
        <p:txBody>
          <a:bodyPr wrap="square" rtlCol="0">
            <a:spAutoFit/>
          </a:bodyPr>
          <a:lstStyle/>
          <a:p>
            <a:r>
              <a:rPr kumimoji="1" lang="ja-JP" altLang="en-US" sz="2400" b="1" dirty="0" smtClean="0">
                <a:ln w="19050">
                  <a:solidFill>
                    <a:schemeClr val="tx2">
                      <a:tint val="1000"/>
                    </a:schemeClr>
                  </a:solidFill>
                  <a:prstDash val="solid"/>
                </a:ln>
                <a:solidFill>
                  <a:schemeClr val="accent3"/>
                </a:solidFill>
                <a:latin typeface="HGPｺﾞｼｯｸE" pitchFamily="50" charset="-128"/>
                <a:ea typeface="HGPｺﾞｼｯｸE" pitchFamily="50" charset="-128"/>
              </a:rPr>
              <a:t>ノンフォーマル教育</a:t>
            </a:r>
            <a:endParaRPr kumimoji="1" lang="ja-JP" altLang="en-US" sz="2400" b="1" dirty="0">
              <a:ln w="19050">
                <a:solidFill>
                  <a:schemeClr val="tx2">
                    <a:tint val="1000"/>
                  </a:schemeClr>
                </a:solidFill>
                <a:prstDash val="solid"/>
              </a:ln>
              <a:solidFill>
                <a:schemeClr val="accent3"/>
              </a:solidFill>
              <a:latin typeface="HGPｺﾞｼｯｸE" pitchFamily="50" charset="-128"/>
              <a:ea typeface="HGPｺﾞｼｯｸE" pitchFamily="50" charset="-128"/>
            </a:endParaRPr>
          </a:p>
        </p:txBody>
      </p:sp>
      <p:sp>
        <p:nvSpPr>
          <p:cNvPr id="5" name="テキスト ボックス 4"/>
          <p:cNvSpPr txBox="1"/>
          <p:nvPr/>
        </p:nvSpPr>
        <p:spPr>
          <a:xfrm>
            <a:off x="785786" y="3629827"/>
            <a:ext cx="7286676" cy="3262432"/>
          </a:xfrm>
          <a:prstGeom prst="rect">
            <a:avLst/>
          </a:prstGeom>
          <a:noFill/>
        </p:spPr>
        <p:txBody>
          <a:bodyPr wrap="square" rtlCol="0">
            <a:spAutoFit/>
          </a:bodyPr>
          <a:lstStyle/>
          <a:p>
            <a:r>
              <a:rPr kumimoji="1" lang="ja-JP" altLang="en-US" sz="2000" b="1" dirty="0" smtClean="0">
                <a:solidFill>
                  <a:srgbClr val="0070C0"/>
                </a:solidFill>
                <a:latin typeface="HGPｺﾞｼｯｸE" pitchFamily="50" charset="-128"/>
                <a:ea typeface="HGPｺﾞｼｯｸE" pitchFamily="50" charset="-128"/>
              </a:rPr>
              <a:t>＜私見＞</a:t>
            </a:r>
            <a:endParaRPr kumimoji="1" lang="en-US" altLang="ja-JP" sz="2000" b="1" dirty="0" smtClean="0">
              <a:solidFill>
                <a:srgbClr val="0070C0"/>
              </a:solidFill>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･外部支援の活動しやすい環境づくりの整備が必要である</a:t>
            </a:r>
            <a:endParaRPr lang="en-US" altLang="ja-JP" sz="2400" dirty="0" smtClean="0">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　⇒</a:t>
            </a:r>
            <a:r>
              <a:rPr lang="ja-JP" altLang="en-US" sz="2400" dirty="0" smtClean="0">
                <a:solidFill>
                  <a:srgbClr val="FF0000"/>
                </a:solidFill>
                <a:latin typeface="HGPｺﾞｼｯｸE" pitchFamily="50" charset="-128"/>
                <a:ea typeface="HGPｺﾞｼｯｸE" pitchFamily="50" charset="-128"/>
              </a:rPr>
              <a:t>煩雑な手続きによる効率性の悪さの改善</a:t>
            </a:r>
            <a:endParaRPr lang="en-US" altLang="ja-JP" sz="2400" dirty="0" smtClean="0">
              <a:solidFill>
                <a:srgbClr val="FF0000"/>
              </a:solidFill>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･ラオス政府と</a:t>
            </a:r>
            <a:r>
              <a:rPr lang="en-US" altLang="ja-JP" sz="2400" dirty="0" smtClean="0">
                <a:latin typeface="HGPｺﾞｼｯｸE" pitchFamily="50" charset="-128"/>
                <a:ea typeface="HGPｺﾞｼｯｸE" pitchFamily="50" charset="-128"/>
              </a:rPr>
              <a:t>NGO</a:t>
            </a:r>
            <a:r>
              <a:rPr lang="ja-JP" altLang="en-US" sz="2400" dirty="0" smtClean="0">
                <a:latin typeface="HGPｺﾞｼｯｸE" pitchFamily="50" charset="-128"/>
                <a:ea typeface="HGPｺﾞｼｯｸE" pitchFamily="50" charset="-128"/>
              </a:rPr>
              <a:t>間での共同合意の場を設ける必要性がある</a:t>
            </a:r>
            <a:endParaRPr lang="en-US" altLang="ja-JP" sz="2400" dirty="0" smtClean="0">
              <a:latin typeface="HGPｺﾞｼｯｸE" pitchFamily="50" charset="-128"/>
              <a:ea typeface="HGPｺﾞｼｯｸE" pitchFamily="50" charset="-128"/>
            </a:endParaRPr>
          </a:p>
          <a:p>
            <a:r>
              <a:rPr lang="ja-JP" altLang="en-US" sz="2400" dirty="0" smtClean="0">
                <a:latin typeface="HGPｺﾞｼｯｸE" pitchFamily="50" charset="-128"/>
                <a:ea typeface="HGPｺﾞｼｯｸE" pitchFamily="50" charset="-128"/>
              </a:rPr>
              <a:t>　⇒</a:t>
            </a:r>
            <a:r>
              <a:rPr lang="ja-JP" altLang="en-US" sz="2400" dirty="0" smtClean="0">
                <a:solidFill>
                  <a:srgbClr val="FF0000"/>
                </a:solidFill>
                <a:latin typeface="HGPｺﾞｼｯｸE" pitchFamily="50" charset="-128"/>
                <a:ea typeface="HGPｺﾞｼｯｸE" pitchFamily="50" charset="-128"/>
              </a:rPr>
              <a:t>ミーティングなどによる活動理念方針の共有</a:t>
            </a:r>
            <a:endParaRPr lang="en-US" altLang="ja-JP" sz="2400" dirty="0" smtClean="0">
              <a:solidFill>
                <a:srgbClr val="FF0000"/>
              </a:solidFill>
              <a:latin typeface="HGPｺﾞｼｯｸE" pitchFamily="50" charset="-128"/>
              <a:ea typeface="HGPｺﾞｼｯｸE" pitchFamily="50" charset="-128"/>
            </a:endParaRPr>
          </a:p>
          <a:p>
            <a:endParaRPr kumimoji="1" lang="en-US" altLang="ja-JP" sz="2400" dirty="0" smtClean="0">
              <a:latin typeface="HGPｺﾞｼｯｸE" pitchFamily="50" charset="-128"/>
              <a:ea typeface="HGPｺﾞｼｯｸE" pitchFamily="50" charset="-128"/>
            </a:endParaRPr>
          </a:p>
          <a:p>
            <a:endParaRPr kumimoji="1" lang="ja-JP" altLang="en-US" sz="2000" dirty="0"/>
          </a:p>
        </p:txBody>
      </p:sp>
      <p:sp>
        <p:nvSpPr>
          <p:cNvPr id="7" name="テキスト ボックス 6"/>
          <p:cNvSpPr txBox="1"/>
          <p:nvPr/>
        </p:nvSpPr>
        <p:spPr>
          <a:xfrm>
            <a:off x="179512" y="188640"/>
            <a:ext cx="1080120" cy="369332"/>
          </a:xfrm>
          <a:prstGeom prst="rect">
            <a:avLst/>
          </a:prstGeom>
          <a:noFill/>
        </p:spPr>
        <p:txBody>
          <a:bodyPr wrap="square" rtlCol="0">
            <a:spAutoFit/>
          </a:bodyPr>
          <a:lstStyle/>
          <a:p>
            <a:r>
              <a:rPr kumimoji="1" lang="en-US" altLang="ja-JP" dirty="0" smtClean="0">
                <a:latin typeface="HGPｺﾞｼｯｸE" pitchFamily="50" charset="-128"/>
                <a:ea typeface="HGPｺﾞｼｯｸE" pitchFamily="50" charset="-128"/>
              </a:rPr>
              <a:t>4</a:t>
            </a:r>
            <a:r>
              <a:rPr kumimoji="1" lang="ja-JP" altLang="en-US" dirty="0" smtClean="0">
                <a:latin typeface="HGPｺﾞｼｯｸE" pitchFamily="50" charset="-128"/>
                <a:ea typeface="HGPｺﾞｼｯｸE" pitchFamily="50" charset="-128"/>
              </a:rPr>
              <a:t>－</a:t>
            </a:r>
            <a:r>
              <a:rPr lang="en-US" altLang="ja-JP" dirty="0" smtClean="0">
                <a:latin typeface="HGPｺﾞｼｯｸE" pitchFamily="50" charset="-128"/>
                <a:ea typeface="HGPｺﾞｼｯｸE" pitchFamily="50" charset="-128"/>
              </a:rPr>
              <a:t>9</a:t>
            </a:r>
            <a:endParaRPr kumimoji="1"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2414741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7544" y="332656"/>
            <a:ext cx="5184576" cy="584775"/>
          </a:xfrm>
          <a:prstGeom prst="rect">
            <a:avLst/>
          </a:prstGeom>
          <a:noFill/>
        </p:spPr>
        <p:txBody>
          <a:bodyPr wrap="square" rtlCol="0">
            <a:spAutoFit/>
          </a:bodyPr>
          <a:lstStyle/>
          <a:p>
            <a:r>
              <a:rPr kumimoji="1" lang="en-US" altLang="ja-JP"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5</a:t>
            </a:r>
            <a:r>
              <a:rPr kumimoji="1" lang="ja-JP" altLang="en-US" sz="3200" b="1" dirty="0" err="1" smtClean="0">
                <a:ln w="19050">
                  <a:solidFill>
                    <a:schemeClr val="tx2">
                      <a:tint val="1000"/>
                    </a:schemeClr>
                  </a:solidFill>
                  <a:prstDash val="solid"/>
                </a:ln>
                <a:solidFill>
                  <a:schemeClr val="accent3"/>
                </a:solidFill>
                <a:latin typeface="HGPｺﾞｼｯｸE" pitchFamily="50" charset="-128"/>
                <a:ea typeface="HGPｺﾞｼｯｸE" pitchFamily="50" charset="-128"/>
              </a:rPr>
              <a:t>．</a:t>
            </a:r>
            <a:r>
              <a:rPr kumimoji="1" lang="ja-JP" altLang="en-US" sz="3200" b="1" dirty="0" smtClean="0">
                <a:ln w="19050">
                  <a:solidFill>
                    <a:schemeClr val="tx2">
                      <a:tint val="1000"/>
                    </a:schemeClr>
                  </a:solidFill>
                  <a:prstDash val="solid"/>
                </a:ln>
                <a:solidFill>
                  <a:schemeClr val="accent3"/>
                </a:solidFill>
                <a:latin typeface="HGPｺﾞｼｯｸE" pitchFamily="50" charset="-128"/>
                <a:ea typeface="HGPｺﾞｼｯｸE" pitchFamily="50" charset="-128"/>
              </a:rPr>
              <a:t>まとめ</a:t>
            </a:r>
            <a:endParaRPr kumimoji="1" lang="ja-JP" altLang="en-US" sz="3200" b="1" dirty="0">
              <a:ln w="19050">
                <a:solidFill>
                  <a:schemeClr val="tx2">
                    <a:tint val="1000"/>
                  </a:schemeClr>
                </a:solidFill>
                <a:prstDash val="solid"/>
              </a:ln>
              <a:solidFill>
                <a:schemeClr val="accent3"/>
              </a:solidFill>
              <a:latin typeface="HGPｺﾞｼｯｸE" pitchFamily="50" charset="-128"/>
              <a:ea typeface="HGPｺﾞｼｯｸE" pitchFamily="50" charset="-128"/>
            </a:endParaRPr>
          </a:p>
        </p:txBody>
      </p:sp>
      <p:sp>
        <p:nvSpPr>
          <p:cNvPr id="3" name="正方形/長方形 2"/>
          <p:cNvSpPr/>
          <p:nvPr/>
        </p:nvSpPr>
        <p:spPr>
          <a:xfrm>
            <a:off x="899592" y="1700807"/>
            <a:ext cx="7200800" cy="3539430"/>
          </a:xfrm>
          <a:prstGeom prst="rect">
            <a:avLst/>
          </a:prstGeom>
        </p:spPr>
        <p:txBody>
          <a:bodyPr wrap="square">
            <a:spAutoFit/>
          </a:bodyPr>
          <a:lstStyle/>
          <a:p>
            <a:pPr algn="just">
              <a:spcAft>
                <a:spcPts val="0"/>
              </a:spcAft>
            </a:pPr>
            <a:r>
              <a:rPr lang="ja-JP" altLang="ja-JP" sz="2800" kern="100" dirty="0">
                <a:latin typeface="HGPｺﾞｼｯｸE" pitchFamily="50" charset="-128"/>
                <a:ea typeface="HGPｺﾞｼｯｸE" pitchFamily="50" charset="-128"/>
                <a:cs typeface="Times New Roman"/>
              </a:rPr>
              <a:t>現地</a:t>
            </a:r>
            <a:r>
              <a:rPr lang="ja-JP" altLang="ja-JP" sz="2800" kern="100" dirty="0" smtClean="0">
                <a:latin typeface="HGPｺﾞｼｯｸE" pitchFamily="50" charset="-128"/>
                <a:ea typeface="HGPｺﾞｼｯｸE" pitchFamily="50" charset="-128"/>
                <a:cs typeface="Times New Roman"/>
              </a:rPr>
              <a:t>調査</a:t>
            </a:r>
            <a:r>
              <a:rPr lang="ja-JP" altLang="en-US" sz="2800" kern="100" dirty="0" smtClean="0">
                <a:latin typeface="HGPｺﾞｼｯｸE" pitchFamily="50" charset="-128"/>
                <a:ea typeface="HGPｺﾞｼｯｸE" pitchFamily="50" charset="-128"/>
                <a:cs typeface="Times New Roman"/>
              </a:rPr>
              <a:t>に</a:t>
            </a:r>
            <a:r>
              <a:rPr lang="ja-JP" altLang="ja-JP" sz="2800" kern="100" dirty="0" smtClean="0">
                <a:latin typeface="HGPｺﾞｼｯｸE" pitchFamily="50" charset="-128"/>
                <a:ea typeface="HGPｺﾞｼｯｸE" pitchFamily="50" charset="-128"/>
                <a:cs typeface="Times New Roman"/>
              </a:rPr>
              <a:t>より</a:t>
            </a:r>
            <a:r>
              <a:rPr lang="ja-JP" altLang="ja-JP" sz="2800" kern="100" dirty="0">
                <a:latin typeface="HGPｺﾞｼｯｸE" pitchFamily="50" charset="-128"/>
                <a:ea typeface="HGPｺﾞｼｯｸE" pitchFamily="50" charset="-128"/>
                <a:cs typeface="Times New Roman"/>
              </a:rPr>
              <a:t>、貧困と人々の</a:t>
            </a:r>
            <a:r>
              <a:rPr lang="ja-JP" altLang="ja-JP" sz="2800" kern="100" dirty="0" smtClean="0">
                <a:latin typeface="HGPｺﾞｼｯｸE" pitchFamily="50" charset="-128"/>
                <a:ea typeface="HGPｺﾞｼｯｸE" pitchFamily="50" charset="-128"/>
                <a:cs typeface="Times New Roman"/>
              </a:rPr>
              <a:t>意識が</a:t>
            </a:r>
            <a:r>
              <a:rPr lang="ja-JP" altLang="en-US" sz="2800" kern="100" dirty="0" smtClean="0">
                <a:latin typeface="HGPｺﾞｼｯｸE" pitchFamily="50" charset="-128"/>
                <a:ea typeface="HGPｺﾞｼｯｸE" pitchFamily="50" charset="-128"/>
                <a:cs typeface="Times New Roman"/>
              </a:rPr>
              <a:t>少数民族の修了率が低い主な原因</a:t>
            </a:r>
            <a:r>
              <a:rPr lang="ja-JP" altLang="ja-JP" sz="2800" kern="100" dirty="0" smtClean="0">
                <a:latin typeface="HGPｺﾞｼｯｸE" pitchFamily="50" charset="-128"/>
                <a:ea typeface="HGPｺﾞｼｯｸE" pitchFamily="50" charset="-128"/>
                <a:cs typeface="Times New Roman"/>
              </a:rPr>
              <a:t>で</a:t>
            </a:r>
            <a:r>
              <a:rPr lang="ja-JP" altLang="ja-JP" sz="2800" kern="100" dirty="0">
                <a:latin typeface="HGPｺﾞｼｯｸE" pitchFamily="50" charset="-128"/>
                <a:ea typeface="HGPｺﾞｼｯｸE" pitchFamily="50" charset="-128"/>
                <a:cs typeface="Times New Roman"/>
              </a:rPr>
              <a:t>あることが分かった</a:t>
            </a:r>
            <a:r>
              <a:rPr lang="ja-JP" altLang="ja-JP" sz="2800" kern="100" dirty="0" smtClean="0">
                <a:latin typeface="HGPｺﾞｼｯｸE" pitchFamily="50" charset="-128"/>
                <a:ea typeface="HGPｺﾞｼｯｸE" pitchFamily="50" charset="-128"/>
                <a:cs typeface="Times New Roman"/>
              </a:rPr>
              <a:t>。</a:t>
            </a:r>
            <a:endParaRPr lang="en-US" altLang="ja-JP" sz="2800" kern="100" dirty="0" smtClean="0">
              <a:latin typeface="HGPｺﾞｼｯｸE" pitchFamily="50" charset="-128"/>
              <a:ea typeface="HGPｺﾞｼｯｸE" pitchFamily="50" charset="-128"/>
              <a:cs typeface="Times New Roman"/>
            </a:endParaRPr>
          </a:p>
          <a:p>
            <a:pPr algn="just">
              <a:spcAft>
                <a:spcPts val="0"/>
              </a:spcAft>
            </a:pPr>
            <a:r>
              <a:rPr lang="ja-JP" altLang="en-US" sz="2800" kern="100" dirty="0">
                <a:latin typeface="HGPｺﾞｼｯｸE" pitchFamily="50" charset="-128"/>
                <a:ea typeface="HGPｺﾞｼｯｸE" pitchFamily="50" charset="-128"/>
                <a:cs typeface="Times New Roman"/>
              </a:rPr>
              <a:t>よって</a:t>
            </a:r>
            <a:r>
              <a:rPr lang="ja-JP" altLang="en-US" sz="2800" kern="100" dirty="0" smtClean="0">
                <a:latin typeface="HGPｺﾞｼｯｸE" pitchFamily="50" charset="-128"/>
                <a:ea typeface="HGPｺﾞｼｯｸE" pitchFamily="50" charset="-128"/>
                <a:cs typeface="Times New Roman"/>
              </a:rPr>
              <a:t>、少数民族の修了率を向上させるためには、</a:t>
            </a:r>
            <a:r>
              <a:rPr lang="ja-JP" altLang="en-US" sz="2800" kern="100" dirty="0" smtClean="0">
                <a:solidFill>
                  <a:srgbClr val="FF0000"/>
                </a:solidFill>
                <a:latin typeface="HGPｺﾞｼｯｸE" pitchFamily="50" charset="-128"/>
                <a:ea typeface="HGPｺﾞｼｯｸE" pitchFamily="50" charset="-128"/>
                <a:cs typeface="Times New Roman"/>
              </a:rPr>
              <a:t>外部支援などの拡充により</a:t>
            </a:r>
            <a:r>
              <a:rPr lang="ja-JP" altLang="ja-JP" sz="2800" kern="100" dirty="0" smtClean="0">
                <a:solidFill>
                  <a:srgbClr val="FF0000"/>
                </a:solidFill>
                <a:latin typeface="HGPｺﾞｼｯｸE" pitchFamily="50" charset="-128"/>
                <a:ea typeface="HGPｺﾞｼｯｸE" pitchFamily="50" charset="-128"/>
                <a:cs typeface="Times New Roman"/>
              </a:rPr>
              <a:t>予算</a:t>
            </a:r>
            <a:r>
              <a:rPr lang="ja-JP" altLang="ja-JP" sz="2800" kern="100" dirty="0">
                <a:solidFill>
                  <a:srgbClr val="FF0000"/>
                </a:solidFill>
                <a:latin typeface="HGPｺﾞｼｯｸE" pitchFamily="50" charset="-128"/>
                <a:ea typeface="HGPｺﾞｼｯｸE" pitchFamily="50" charset="-128"/>
                <a:cs typeface="Times New Roman"/>
              </a:rPr>
              <a:t>を増加</a:t>
            </a:r>
            <a:r>
              <a:rPr lang="ja-JP" altLang="ja-JP" sz="2800" kern="100" dirty="0" smtClean="0">
                <a:latin typeface="HGPｺﾞｼｯｸE" pitchFamily="50" charset="-128"/>
                <a:ea typeface="HGPｺﾞｼｯｸE" pitchFamily="50" charset="-128"/>
                <a:cs typeface="Times New Roman"/>
              </a:rPr>
              <a:t>させて</a:t>
            </a:r>
            <a:r>
              <a:rPr lang="ja-JP" altLang="en-US" sz="2800" kern="100" dirty="0" smtClean="0">
                <a:latin typeface="HGPｺﾞｼｯｸE" pitchFamily="50" charset="-128"/>
                <a:ea typeface="HGPｺﾞｼｯｸE" pitchFamily="50" charset="-128"/>
                <a:cs typeface="Times New Roman"/>
              </a:rPr>
              <a:t>、</a:t>
            </a:r>
            <a:r>
              <a:rPr lang="ja-JP" altLang="ja-JP" sz="2800" kern="100" dirty="0" smtClean="0">
                <a:latin typeface="HGPｺﾞｼｯｸE" pitchFamily="50" charset="-128"/>
                <a:ea typeface="HGPｺﾞｼｯｸE" pitchFamily="50" charset="-128"/>
                <a:cs typeface="Times New Roman"/>
              </a:rPr>
              <a:t>教育</a:t>
            </a:r>
            <a:r>
              <a:rPr lang="ja-JP" altLang="ja-JP" sz="2800" kern="100" dirty="0">
                <a:latin typeface="HGPｺﾞｼｯｸE" pitchFamily="50" charset="-128"/>
                <a:ea typeface="HGPｺﾞｼｯｸE" pitchFamily="50" charset="-128"/>
                <a:cs typeface="Times New Roman"/>
              </a:rPr>
              <a:t>へのアクセスを保障することと</a:t>
            </a:r>
            <a:r>
              <a:rPr lang="ja-JP" altLang="ja-JP" sz="2800" kern="100" dirty="0" smtClean="0">
                <a:latin typeface="HGPｺﾞｼｯｸE" pitchFamily="50" charset="-128"/>
                <a:ea typeface="HGPｺﾞｼｯｸE" pitchFamily="50" charset="-128"/>
                <a:cs typeface="Times New Roman"/>
              </a:rPr>
              <a:t>、</a:t>
            </a:r>
            <a:r>
              <a:rPr lang="ja-JP" altLang="en-US" sz="2800" kern="100" dirty="0" smtClean="0">
                <a:latin typeface="HGPｺﾞｼｯｸE" pitchFamily="50" charset="-128"/>
                <a:ea typeface="HGPｺﾞｼｯｸE" pitchFamily="50" charset="-128"/>
                <a:cs typeface="Times New Roman"/>
              </a:rPr>
              <a:t>ノンフォーマル教育を通して</a:t>
            </a:r>
            <a:r>
              <a:rPr lang="ja-JP" altLang="ja-JP" sz="2800" kern="100" dirty="0" smtClean="0">
                <a:solidFill>
                  <a:srgbClr val="FF0000"/>
                </a:solidFill>
                <a:latin typeface="HGPｺﾞｼｯｸE" pitchFamily="50" charset="-128"/>
                <a:ea typeface="HGPｺﾞｼｯｸE" pitchFamily="50" charset="-128"/>
                <a:cs typeface="Times New Roman"/>
              </a:rPr>
              <a:t>人々</a:t>
            </a:r>
            <a:r>
              <a:rPr lang="ja-JP" altLang="ja-JP" sz="2800" kern="100" dirty="0">
                <a:solidFill>
                  <a:srgbClr val="FF0000"/>
                </a:solidFill>
                <a:latin typeface="HGPｺﾞｼｯｸE" pitchFamily="50" charset="-128"/>
                <a:ea typeface="HGPｺﾞｼｯｸE" pitchFamily="50" charset="-128"/>
                <a:cs typeface="Times New Roman"/>
              </a:rPr>
              <a:t>に教育の重要性を説く</a:t>
            </a:r>
            <a:r>
              <a:rPr lang="ja-JP" altLang="ja-JP" sz="2800" kern="100" dirty="0">
                <a:latin typeface="HGPｺﾞｼｯｸE" pitchFamily="50" charset="-128"/>
                <a:ea typeface="HGPｺﾞｼｯｸE" pitchFamily="50" charset="-128"/>
                <a:cs typeface="Times New Roman"/>
              </a:rPr>
              <a:t>必要が</a:t>
            </a:r>
            <a:r>
              <a:rPr lang="ja-JP" altLang="ja-JP" sz="2800" kern="100" dirty="0" smtClean="0">
                <a:latin typeface="HGPｺﾞｼｯｸE" pitchFamily="50" charset="-128"/>
                <a:ea typeface="HGPｺﾞｼｯｸE" pitchFamily="50" charset="-128"/>
                <a:cs typeface="Times New Roman"/>
              </a:rPr>
              <a:t>ある</a:t>
            </a:r>
            <a:r>
              <a:rPr lang="ja-JP" altLang="en-US" sz="2800" kern="100" dirty="0" smtClean="0">
                <a:latin typeface="HGPｺﾞｼｯｸE" pitchFamily="50" charset="-128"/>
                <a:ea typeface="HGPｺﾞｼｯｸE" pitchFamily="50" charset="-128"/>
                <a:cs typeface="Times New Roman"/>
              </a:rPr>
              <a:t>。</a:t>
            </a:r>
            <a:r>
              <a:rPr lang="en-US" altLang="ja-JP" sz="2800" kern="100" dirty="0">
                <a:latin typeface="HGPｺﾞｼｯｸE" pitchFamily="50" charset="-128"/>
                <a:ea typeface="HGPｺﾞｼｯｸE" pitchFamily="50" charset="-128"/>
                <a:cs typeface="Times New Roman"/>
              </a:rPr>
              <a:t> </a:t>
            </a:r>
            <a:endParaRPr lang="ja-JP" altLang="ja-JP" sz="3600" kern="100" dirty="0">
              <a:effectLst/>
              <a:latin typeface="HGPｺﾞｼｯｸE" pitchFamily="50" charset="-128"/>
              <a:ea typeface="HGPｺﾞｼｯｸE" pitchFamily="50" charset="-128"/>
              <a:cs typeface="Times New Roman"/>
            </a:endParaRPr>
          </a:p>
        </p:txBody>
      </p:sp>
    </p:spTree>
    <p:extLst>
      <p:ext uri="{BB962C8B-B14F-4D97-AF65-F5344CB8AC3E}">
        <p14:creationId xmlns:p14="http://schemas.microsoft.com/office/powerpoint/2010/main" val="792239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260648"/>
            <a:ext cx="2880320" cy="461665"/>
          </a:xfrm>
          <a:prstGeom prst="rect">
            <a:avLst/>
          </a:prstGeom>
          <a:noFill/>
        </p:spPr>
        <p:txBody>
          <a:bodyPr wrap="square" rtlCol="0">
            <a:spAutoFit/>
          </a:bodyPr>
          <a:lstStyle/>
          <a:p>
            <a:r>
              <a:rPr kumimoji="1" lang="en-US" altLang="ja-JP" sz="2400" dirty="0" smtClean="0">
                <a:latin typeface="HGPｺﾞｼｯｸE" pitchFamily="50" charset="-128"/>
                <a:ea typeface="HGPｺﾞｼｯｸE" pitchFamily="50" charset="-128"/>
              </a:rPr>
              <a:t>&lt;</a:t>
            </a:r>
            <a:r>
              <a:rPr kumimoji="1" lang="ja-JP" altLang="en-US" sz="2400" dirty="0" smtClean="0">
                <a:latin typeface="HGPｺﾞｼｯｸE" pitchFamily="50" charset="-128"/>
                <a:ea typeface="HGPｺﾞｼｯｸE" pitchFamily="50" charset="-128"/>
              </a:rPr>
              <a:t>参考文献</a:t>
            </a:r>
            <a:r>
              <a:rPr kumimoji="1" lang="en-US" altLang="ja-JP" sz="2400" dirty="0" smtClean="0">
                <a:latin typeface="HGPｺﾞｼｯｸE" pitchFamily="50" charset="-128"/>
                <a:ea typeface="HGPｺﾞｼｯｸE" pitchFamily="50" charset="-128"/>
              </a:rPr>
              <a:t>&gt;</a:t>
            </a:r>
            <a:endParaRPr kumimoji="1" lang="ja-JP" altLang="en-US" sz="2400" dirty="0">
              <a:latin typeface="HGPｺﾞｼｯｸE" pitchFamily="50" charset="-128"/>
              <a:ea typeface="HGPｺﾞｼｯｸE" pitchFamily="50" charset="-128"/>
            </a:endParaRPr>
          </a:p>
        </p:txBody>
      </p:sp>
      <p:sp>
        <p:nvSpPr>
          <p:cNvPr id="3" name="テキスト ボックス 2"/>
          <p:cNvSpPr txBox="1"/>
          <p:nvPr/>
        </p:nvSpPr>
        <p:spPr>
          <a:xfrm>
            <a:off x="467544" y="1196752"/>
            <a:ext cx="8280920" cy="4585871"/>
          </a:xfrm>
          <a:prstGeom prst="rect">
            <a:avLst/>
          </a:prstGeom>
          <a:noFill/>
        </p:spPr>
        <p:txBody>
          <a:bodyPr wrap="square" rtlCol="0">
            <a:spAutoFit/>
          </a:bodyPr>
          <a:lstStyle/>
          <a:p>
            <a:r>
              <a:rPr kumimoji="1" lang="ja-JP" altLang="en-US" sz="2000" dirty="0" smtClean="0">
                <a:latin typeface="HGPｺﾞｼｯｸE" pitchFamily="50" charset="-128"/>
                <a:ea typeface="HGPｺﾞｼｯｸE" pitchFamily="50" charset="-128"/>
              </a:rPr>
              <a:t>・乾美紀、「ラオス少数民族の教育問題」</a:t>
            </a:r>
            <a:endParaRPr kumimoji="1" lang="en-US" altLang="ja-JP" sz="2000" dirty="0" smtClean="0">
              <a:latin typeface="HGPｺﾞｼｯｸE" pitchFamily="50" charset="-128"/>
              <a:ea typeface="HGPｺﾞｼｯｸE" pitchFamily="50" charset="-128"/>
            </a:endParaRPr>
          </a:p>
          <a:p>
            <a:r>
              <a:rPr lang="ja-JP" altLang="en-US" sz="2000" dirty="0" smtClean="0">
                <a:latin typeface="HGPｺﾞｼｯｸE" pitchFamily="50" charset="-128"/>
                <a:ea typeface="HGPｺﾞｼｯｸE" pitchFamily="50" charset="-128"/>
              </a:rPr>
              <a:t>・村田翼夫、「東南アジア諸国の国民統合と教育」</a:t>
            </a:r>
            <a:endParaRPr lang="en-US" altLang="ja-JP" sz="2000" dirty="0" smtClean="0">
              <a:latin typeface="HGPｺﾞｼｯｸE" pitchFamily="50" charset="-128"/>
              <a:ea typeface="HGPｺﾞｼｯｸE" pitchFamily="50" charset="-128"/>
            </a:endParaRPr>
          </a:p>
          <a:p>
            <a:r>
              <a:rPr kumimoji="1" lang="ja-JP" altLang="en-US" sz="2000" dirty="0" smtClean="0">
                <a:latin typeface="HGPｺﾞｼｯｸE" pitchFamily="50" charset="-128"/>
                <a:ea typeface="HGPｺﾞｼｯｸE" pitchFamily="50" charset="-128"/>
              </a:rPr>
              <a:t>・西澤信善・古田久雄・木内行雄、「ラオスの開発と国際協力」</a:t>
            </a:r>
            <a:endParaRPr kumimoji="1" lang="en-US" altLang="ja-JP" sz="2000" dirty="0" smtClean="0">
              <a:latin typeface="HGPｺﾞｼｯｸE" pitchFamily="50" charset="-128"/>
              <a:ea typeface="HGPｺﾞｼｯｸE" pitchFamily="50" charset="-128"/>
            </a:endParaRPr>
          </a:p>
          <a:p>
            <a:r>
              <a:rPr lang="ja-JP" altLang="en-US" sz="2000" dirty="0" smtClean="0">
                <a:latin typeface="HGPｺﾞｼｯｸE" pitchFamily="50" charset="-128"/>
                <a:ea typeface="HGPｺﾞｼｯｸE" pitchFamily="50" charset="-128"/>
              </a:rPr>
              <a:t>・ラオス</a:t>
            </a:r>
            <a:r>
              <a:rPr lang="ja-JP" altLang="en-US" sz="2000" dirty="0">
                <a:latin typeface="HGPｺﾞｼｯｸE" pitchFamily="50" charset="-128"/>
                <a:ea typeface="HGPｺﾞｼｯｸE" pitchFamily="50" charset="-128"/>
              </a:rPr>
              <a:t>の教育事情、　</a:t>
            </a:r>
            <a:r>
              <a:rPr lang="en-US" altLang="ja-JP" sz="2000" dirty="0">
                <a:latin typeface="HGPｺﾞｼｯｸE" pitchFamily="50" charset="-128"/>
                <a:ea typeface="HGPｺﾞｼｯｸE" pitchFamily="50" charset="-128"/>
              </a:rPr>
              <a:t>http://deknoylao.org/part_7/part_7_2.htm</a:t>
            </a:r>
            <a:r>
              <a:rPr lang="ja-JP" altLang="en-US" sz="2000" dirty="0">
                <a:latin typeface="HGPｺﾞｼｯｸE" pitchFamily="50" charset="-128"/>
                <a:ea typeface="HGPｺﾞｼｯｸE" pitchFamily="50" charset="-128"/>
              </a:rPr>
              <a:t>　</a:t>
            </a:r>
          </a:p>
          <a:p>
            <a:r>
              <a:rPr lang="ja-JP" altLang="en-US" sz="2000" dirty="0">
                <a:latin typeface="HGPｺﾞｼｯｸE" pitchFamily="50" charset="-128"/>
                <a:ea typeface="HGPｺﾞｼｯｸE" pitchFamily="50" charset="-128"/>
              </a:rPr>
              <a:t>　アクセス日</a:t>
            </a:r>
            <a:r>
              <a:rPr lang="en-US" altLang="ja-JP" sz="2000" dirty="0">
                <a:latin typeface="HGPｺﾞｼｯｸE" pitchFamily="50" charset="-128"/>
                <a:ea typeface="HGPｺﾞｼｯｸE" pitchFamily="50" charset="-128"/>
              </a:rPr>
              <a:t>2011</a:t>
            </a:r>
            <a:r>
              <a:rPr lang="ja-JP" altLang="en-US" sz="2000" dirty="0">
                <a:latin typeface="HGPｺﾞｼｯｸE" pitchFamily="50" charset="-128"/>
                <a:ea typeface="HGPｺﾞｼｯｸE" pitchFamily="50" charset="-128"/>
              </a:rPr>
              <a:t>年</a:t>
            </a:r>
            <a:r>
              <a:rPr lang="en-US" altLang="ja-JP" sz="2000" dirty="0">
                <a:latin typeface="HGPｺﾞｼｯｸE" pitchFamily="50" charset="-128"/>
                <a:ea typeface="HGPｺﾞｼｯｸE" pitchFamily="50" charset="-128"/>
              </a:rPr>
              <a:t>11</a:t>
            </a:r>
            <a:r>
              <a:rPr lang="ja-JP" altLang="en-US" sz="2000" dirty="0">
                <a:latin typeface="HGPｺﾞｼｯｸE" pitchFamily="50" charset="-128"/>
                <a:ea typeface="HGPｺﾞｼｯｸE" pitchFamily="50" charset="-128"/>
              </a:rPr>
              <a:t>月</a:t>
            </a:r>
            <a:r>
              <a:rPr lang="en-US" altLang="ja-JP" sz="2000" dirty="0">
                <a:latin typeface="HGPｺﾞｼｯｸE" pitchFamily="50" charset="-128"/>
                <a:ea typeface="HGPｺﾞｼｯｸE" pitchFamily="50" charset="-128"/>
              </a:rPr>
              <a:t>18</a:t>
            </a:r>
            <a:r>
              <a:rPr lang="ja-JP" altLang="en-US" sz="2000" dirty="0">
                <a:latin typeface="HGPｺﾞｼｯｸE" pitchFamily="50" charset="-128"/>
                <a:ea typeface="HGPｺﾞｼｯｸE" pitchFamily="50" charset="-128"/>
              </a:rPr>
              <a:t>日</a:t>
            </a:r>
          </a:p>
          <a:p>
            <a:r>
              <a:rPr lang="ja-JP" altLang="en-US" sz="2000" dirty="0">
                <a:latin typeface="HGPｺﾞｼｯｸE" pitchFamily="50" charset="-128"/>
                <a:ea typeface="HGPｺﾞｼｯｸE" pitchFamily="50" charset="-128"/>
              </a:rPr>
              <a:t>・「教育開発におけるラオス政府と国際機関・国際</a:t>
            </a:r>
            <a:r>
              <a:rPr lang="en-US" altLang="ja-JP" sz="2000" dirty="0">
                <a:latin typeface="HGPｺﾞｼｯｸE" pitchFamily="50" charset="-128"/>
                <a:ea typeface="HGPｺﾞｼｯｸE" pitchFamily="50" charset="-128"/>
              </a:rPr>
              <a:t>NGO</a:t>
            </a:r>
            <a:r>
              <a:rPr lang="ja-JP" altLang="en-US" sz="2000" dirty="0">
                <a:latin typeface="HGPｺﾞｼｯｸE" pitchFamily="50" charset="-128"/>
                <a:ea typeface="HGPｺﾞｼｯｸE" pitchFamily="50" charset="-128"/>
              </a:rPr>
              <a:t>の関わり方」</a:t>
            </a:r>
          </a:p>
          <a:p>
            <a:r>
              <a:rPr lang="ja-JP" altLang="en-US" sz="2000" dirty="0">
                <a:latin typeface="HGPｺﾞｼｯｸE" pitchFamily="50" charset="-128"/>
                <a:ea typeface="HGPｺﾞｼｯｸE" pitchFamily="50" charset="-128"/>
              </a:rPr>
              <a:t>　　</a:t>
            </a:r>
            <a:r>
              <a:rPr lang="en-US" altLang="ja-JP" sz="2000" dirty="0">
                <a:latin typeface="HGPｺﾞｼｯｸE" pitchFamily="50" charset="-128"/>
                <a:ea typeface="HGPｺﾞｼｯｸE" pitchFamily="50" charset="-128"/>
              </a:rPr>
              <a:t>http://www.sva.or.jp/laos/images/higuchi-laos1.pdf</a:t>
            </a:r>
            <a:r>
              <a:rPr lang="ja-JP" altLang="en-US" sz="2000" dirty="0">
                <a:latin typeface="HGPｺﾞｼｯｸE" pitchFamily="50" charset="-128"/>
                <a:ea typeface="HGPｺﾞｼｯｸE" pitchFamily="50" charset="-128"/>
              </a:rPr>
              <a:t>　</a:t>
            </a:r>
          </a:p>
          <a:p>
            <a:r>
              <a:rPr lang="ja-JP" altLang="en-US" sz="2000" dirty="0" smtClean="0">
                <a:latin typeface="HGPｺﾞｼｯｸE" pitchFamily="50" charset="-128"/>
                <a:ea typeface="HGPｺﾞｼｯｸE" pitchFamily="50" charset="-128"/>
              </a:rPr>
              <a:t>　アクセス</a:t>
            </a:r>
            <a:r>
              <a:rPr lang="ja-JP" altLang="en-US" sz="2000" dirty="0">
                <a:latin typeface="HGPｺﾞｼｯｸE" pitchFamily="50" charset="-128"/>
                <a:ea typeface="HGPｺﾞｼｯｸE" pitchFamily="50" charset="-128"/>
              </a:rPr>
              <a:t>日　</a:t>
            </a:r>
            <a:r>
              <a:rPr lang="en-US" altLang="ja-JP" sz="2000" dirty="0">
                <a:latin typeface="HGPｺﾞｼｯｸE" pitchFamily="50" charset="-128"/>
                <a:ea typeface="HGPｺﾞｼｯｸE" pitchFamily="50" charset="-128"/>
              </a:rPr>
              <a:t>2011</a:t>
            </a:r>
            <a:r>
              <a:rPr lang="ja-JP" altLang="en-US" sz="2000" dirty="0">
                <a:latin typeface="HGPｺﾞｼｯｸE" pitchFamily="50" charset="-128"/>
                <a:ea typeface="HGPｺﾞｼｯｸE" pitchFamily="50" charset="-128"/>
              </a:rPr>
              <a:t>年</a:t>
            </a:r>
            <a:r>
              <a:rPr lang="en-US" altLang="ja-JP" sz="2000" dirty="0">
                <a:latin typeface="HGPｺﾞｼｯｸE" pitchFamily="50" charset="-128"/>
                <a:ea typeface="HGPｺﾞｼｯｸE" pitchFamily="50" charset="-128"/>
              </a:rPr>
              <a:t>11</a:t>
            </a:r>
            <a:r>
              <a:rPr lang="ja-JP" altLang="en-US" sz="2000" dirty="0">
                <a:latin typeface="HGPｺﾞｼｯｸE" pitchFamily="50" charset="-128"/>
                <a:ea typeface="HGPｺﾞｼｯｸE" pitchFamily="50" charset="-128"/>
              </a:rPr>
              <a:t>月</a:t>
            </a:r>
            <a:r>
              <a:rPr lang="en-US" altLang="ja-JP" sz="2000" dirty="0">
                <a:latin typeface="HGPｺﾞｼｯｸE" pitchFamily="50" charset="-128"/>
                <a:ea typeface="HGPｺﾞｼｯｸE" pitchFamily="50" charset="-128"/>
              </a:rPr>
              <a:t>21</a:t>
            </a:r>
            <a:r>
              <a:rPr lang="ja-JP" altLang="en-US" sz="2000" dirty="0">
                <a:latin typeface="HGPｺﾞｼｯｸE" pitchFamily="50" charset="-128"/>
                <a:ea typeface="HGPｺﾞｼｯｸE" pitchFamily="50" charset="-128"/>
              </a:rPr>
              <a:t>日</a:t>
            </a:r>
          </a:p>
          <a:p>
            <a:r>
              <a:rPr lang="ja-JP" altLang="en-US" sz="2000" dirty="0" smtClean="0">
                <a:latin typeface="HGPｺﾞｼｯｸE" pitchFamily="50" charset="-128"/>
                <a:ea typeface="HGPｺﾞｼｯｸE" pitchFamily="50" charset="-128"/>
              </a:rPr>
              <a:t>・ラオスの教育セクターの概況　　　</a:t>
            </a:r>
            <a:r>
              <a:rPr lang="en-US" altLang="ja-JP" sz="2000" dirty="0" smtClean="0">
                <a:latin typeface="HGPｺﾞｼｯｸE" pitchFamily="50" charset="-128"/>
                <a:ea typeface="HGPｺﾞｼｯｸE" pitchFamily="50" charset="-128"/>
                <a:hlinkClick r:id="rId3"/>
              </a:rPr>
              <a:t>http</a:t>
            </a:r>
            <a:r>
              <a:rPr lang="en-US" altLang="ja-JP" sz="2000" dirty="0">
                <a:latin typeface="HGPｺﾞｼｯｸE" pitchFamily="50" charset="-128"/>
                <a:ea typeface="HGPｺﾞｼｯｸE" pitchFamily="50" charset="-128"/>
                <a:hlinkClick r:id="rId3"/>
              </a:rPr>
              <a:t>://</a:t>
            </a:r>
            <a:r>
              <a:rPr lang="en-US" altLang="ja-JP" sz="2000" dirty="0" smtClean="0">
                <a:latin typeface="HGPｺﾞｼｯｸE" pitchFamily="50" charset="-128"/>
                <a:ea typeface="HGPｺﾞｼｯｸE" pitchFamily="50" charset="-128"/>
                <a:hlinkClick r:id="rId3"/>
              </a:rPr>
              <a:t>www.mofa.go.jp/mofaj/gaiko/oda/shiryo/hyouka/kunibetu/gai/laos/pdfs/sect08_03.pdf</a:t>
            </a:r>
            <a:r>
              <a:rPr lang="ja-JP" altLang="en-US" sz="2000" dirty="0" smtClean="0">
                <a:latin typeface="HGPｺﾞｼｯｸE" pitchFamily="50" charset="-128"/>
                <a:ea typeface="HGPｺﾞｼｯｸE" pitchFamily="50" charset="-128"/>
              </a:rPr>
              <a:t>　</a:t>
            </a:r>
            <a:endParaRPr lang="en-US" altLang="ja-JP" sz="2000" dirty="0" smtClean="0">
              <a:latin typeface="HGPｺﾞｼｯｸE" pitchFamily="50" charset="-128"/>
              <a:ea typeface="HGPｺﾞｼｯｸE" pitchFamily="50" charset="-128"/>
            </a:endParaRPr>
          </a:p>
          <a:p>
            <a:r>
              <a:rPr lang="ja-JP" altLang="en-US" sz="2000" dirty="0">
                <a:latin typeface="HGPｺﾞｼｯｸE" pitchFamily="50" charset="-128"/>
                <a:ea typeface="HGPｺﾞｼｯｸE" pitchFamily="50" charset="-128"/>
              </a:rPr>
              <a:t>　</a:t>
            </a:r>
            <a:r>
              <a:rPr lang="ja-JP" altLang="en-US" sz="2000" dirty="0" smtClean="0">
                <a:latin typeface="HGPｺﾞｼｯｸE" pitchFamily="50" charset="-128"/>
                <a:ea typeface="HGPｺﾞｼｯｸE" pitchFamily="50" charset="-128"/>
              </a:rPr>
              <a:t>　アクセス日　</a:t>
            </a:r>
            <a:r>
              <a:rPr lang="en-US" altLang="ja-JP" sz="2000" dirty="0" smtClean="0">
                <a:latin typeface="HGPｺﾞｼｯｸE" pitchFamily="50" charset="-128"/>
                <a:ea typeface="HGPｺﾞｼｯｸE" pitchFamily="50" charset="-128"/>
              </a:rPr>
              <a:t>2011</a:t>
            </a:r>
            <a:r>
              <a:rPr lang="ja-JP" altLang="en-US" sz="2000" dirty="0" smtClean="0">
                <a:latin typeface="HGPｺﾞｼｯｸE" pitchFamily="50" charset="-128"/>
                <a:ea typeface="HGPｺﾞｼｯｸE" pitchFamily="50" charset="-128"/>
              </a:rPr>
              <a:t>年</a:t>
            </a:r>
            <a:r>
              <a:rPr lang="en-US" altLang="ja-JP" sz="2000" dirty="0" smtClean="0">
                <a:latin typeface="HGPｺﾞｼｯｸE" pitchFamily="50" charset="-128"/>
                <a:ea typeface="HGPｺﾞｼｯｸE" pitchFamily="50" charset="-128"/>
              </a:rPr>
              <a:t>12</a:t>
            </a:r>
            <a:r>
              <a:rPr lang="ja-JP" altLang="en-US" sz="2000" dirty="0" smtClean="0">
                <a:latin typeface="HGPｺﾞｼｯｸE" pitchFamily="50" charset="-128"/>
                <a:ea typeface="HGPｺﾞｼｯｸE" pitchFamily="50" charset="-128"/>
              </a:rPr>
              <a:t>月</a:t>
            </a:r>
            <a:r>
              <a:rPr lang="en-US" altLang="ja-JP" sz="2000" dirty="0" smtClean="0">
                <a:latin typeface="HGPｺﾞｼｯｸE" pitchFamily="50" charset="-128"/>
                <a:ea typeface="HGPｺﾞｼｯｸE" pitchFamily="50" charset="-128"/>
              </a:rPr>
              <a:t>26</a:t>
            </a:r>
            <a:r>
              <a:rPr lang="ja-JP" altLang="en-US" sz="2000" dirty="0" smtClean="0">
                <a:latin typeface="HGPｺﾞｼｯｸE" pitchFamily="50" charset="-128"/>
                <a:ea typeface="HGPｺﾞｼｯｸE" pitchFamily="50" charset="-128"/>
              </a:rPr>
              <a:t>日</a:t>
            </a:r>
            <a:endParaRPr lang="en-US" altLang="ja-JP" sz="2000" dirty="0" smtClean="0">
              <a:latin typeface="HGPｺﾞｼｯｸE" pitchFamily="50" charset="-128"/>
              <a:ea typeface="HGPｺﾞｼｯｸE" pitchFamily="50" charset="-128"/>
            </a:endParaRPr>
          </a:p>
          <a:p>
            <a:endParaRPr lang="ja-JP" altLang="en-US" dirty="0">
              <a:latin typeface="HGPｺﾞｼｯｸE" pitchFamily="50" charset="-128"/>
              <a:ea typeface="HGPｺﾞｼｯｸE" pitchFamily="50" charset="-128"/>
            </a:endParaRPr>
          </a:p>
          <a:p>
            <a:endParaRPr lang="ja-JP" altLang="en-US" dirty="0">
              <a:latin typeface="HGPｺﾞｼｯｸE" pitchFamily="50" charset="-128"/>
              <a:ea typeface="HGPｺﾞｼｯｸE" pitchFamily="50" charset="-128"/>
            </a:endParaRPr>
          </a:p>
          <a:p>
            <a:endParaRPr kumimoji="1"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18921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75656" y="2506396"/>
            <a:ext cx="6552728" cy="646331"/>
          </a:xfrm>
          <a:prstGeom prst="rect">
            <a:avLst/>
          </a:prstGeom>
          <a:noFill/>
        </p:spPr>
        <p:txBody>
          <a:bodyPr wrap="square" rtlCol="0">
            <a:spAutoFit/>
          </a:bodyPr>
          <a:lstStyle/>
          <a:p>
            <a:r>
              <a:rPr kumimoji="1" lang="ja-JP" altLang="en-US" sz="3600" dirty="0" smtClean="0">
                <a:latin typeface="HGPｺﾞｼｯｸE" pitchFamily="50" charset="-128"/>
                <a:ea typeface="HGPｺﾞｼｯｸE" pitchFamily="50" charset="-128"/>
              </a:rPr>
              <a:t>ご静聴ありがとうございました</a:t>
            </a:r>
            <a:endParaRPr kumimoji="1" lang="ja-JP" altLang="en-US" sz="36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797265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3901" y="-99392"/>
            <a:ext cx="8229600" cy="1143000"/>
          </a:xfrm>
        </p:spPr>
        <p:txBody>
          <a:bodyPr>
            <a:normAutofit/>
          </a:bodyPr>
          <a:lstStyle/>
          <a:p>
            <a:r>
              <a:rPr kumimoji="1" lang="en-US" altLang="ja-JP" sz="4400" b="1" u="sng"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1. </a:t>
            </a:r>
            <a:r>
              <a:rPr kumimoji="1" lang="ja-JP" altLang="en-US" sz="4400" b="1" u="sng"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はじめに</a:t>
            </a:r>
            <a:endParaRPr kumimoji="1" lang="ja-JP" altLang="en-US" sz="4400" b="1" u="sng"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4" name="スライド番号プレースホルダ 3"/>
          <p:cNvSpPr>
            <a:spLocks noGrp="1"/>
          </p:cNvSpPr>
          <p:nvPr>
            <p:ph type="sldNum" sz="quarter" idx="15"/>
          </p:nvPr>
        </p:nvSpPr>
        <p:spPr>
          <a:xfrm>
            <a:off x="6553200" y="6356350"/>
            <a:ext cx="2133600" cy="365125"/>
          </a:xfrm>
          <a:prstGeom prst="rect">
            <a:avLst/>
          </a:prstGeom>
        </p:spPr>
        <p:txBody>
          <a:bodyPr/>
          <a:lstStyle/>
          <a:p>
            <a:fld id="{E61F345E-1B42-4984-853B-CFCAD5292944}" type="slidenum">
              <a:rPr kumimoji="1" lang="ja-JP" altLang="en-US" smtClean="0"/>
              <a:pPr/>
              <a:t>3</a:t>
            </a:fld>
            <a:endParaRPr kumimoji="1" lang="ja-JP" altLang="en-US" dirty="0"/>
          </a:p>
        </p:txBody>
      </p:sp>
      <p:sp>
        <p:nvSpPr>
          <p:cNvPr id="6" name="タイトル 1"/>
          <p:cNvSpPr txBox="1">
            <a:spLocks/>
          </p:cNvSpPr>
          <p:nvPr/>
        </p:nvSpPr>
        <p:spPr>
          <a:xfrm>
            <a:off x="0" y="1142984"/>
            <a:ext cx="9358346"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3600" b="0" i="0" strike="noStrike" kern="1200" cap="none" spc="0" normalizeH="0" baseline="0" noProof="0" dirty="0" smtClean="0">
                <a:ln>
                  <a:noFill/>
                </a:ln>
                <a:solidFill>
                  <a:schemeClr val="tx1"/>
                </a:solidFill>
                <a:effectLst/>
                <a:uLnTx/>
                <a:uFillTx/>
                <a:latin typeface="+mj-ea"/>
                <a:ea typeface="+mj-ea"/>
                <a:cs typeface="+mj-cs"/>
              </a:rPr>
              <a:t>◆</a:t>
            </a:r>
            <a:r>
              <a:rPr kumimoji="1" lang="ja-JP" altLang="en-US" sz="3600" b="0" i="0"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t>万人のための教育国家行動計画（</a:t>
            </a:r>
            <a:r>
              <a:rPr kumimoji="1" lang="en-US" altLang="ja-JP" sz="3600" b="0" i="0"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t>EFA-NPA</a:t>
            </a:r>
            <a:r>
              <a:rPr kumimoji="1" lang="ja-JP" altLang="en-US" sz="3600" b="0" i="0"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t>）</a:t>
            </a:r>
            <a:r>
              <a:rPr kumimoji="1" lang="en-US" altLang="ja-JP" sz="3600" b="0" i="0" u="none"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t/>
            </a:r>
            <a:br>
              <a:rPr kumimoji="1" lang="en-US" altLang="ja-JP" sz="3600" b="0" i="0" u="none"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br>
            <a:endParaRPr kumimoji="1" lang="ja-JP" altLang="en-US" sz="3600" b="0" i="0" u="none"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endParaRPr>
          </a:p>
        </p:txBody>
      </p:sp>
      <p:sp>
        <p:nvSpPr>
          <p:cNvPr id="7" name="タイトル 1"/>
          <p:cNvSpPr txBox="1">
            <a:spLocks/>
          </p:cNvSpPr>
          <p:nvPr/>
        </p:nvSpPr>
        <p:spPr>
          <a:xfrm>
            <a:off x="0" y="3214686"/>
            <a:ext cx="8229600" cy="1143000"/>
          </a:xfrm>
          <a:prstGeom prst="rect">
            <a:avLst/>
          </a:prstGeom>
        </p:spPr>
        <p:txBody>
          <a:bodyPr vert="horz" lIns="91440" tIns="45720" rIns="91440" bIns="45720" rtlCol="0" anchor="ctr">
            <a:normAutofit fontScale="900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4000" b="0" i="0" strike="noStrike" kern="1200" cap="none" spc="0" normalizeH="0" baseline="0" noProof="0" dirty="0" smtClean="0">
                <a:ln>
                  <a:noFill/>
                </a:ln>
                <a:solidFill>
                  <a:schemeClr val="tx1"/>
                </a:solidFill>
                <a:effectLst/>
                <a:uLnTx/>
                <a:uFillTx/>
                <a:latin typeface="+mj-ea"/>
                <a:ea typeface="+mj-ea"/>
                <a:cs typeface="+mj-cs"/>
              </a:rPr>
              <a:t>◆</a:t>
            </a:r>
            <a:r>
              <a:rPr kumimoji="1" lang="ja-JP" altLang="en-US" sz="4000" b="0" i="0"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t>ミレニアム開発目標</a:t>
            </a:r>
            <a:r>
              <a:rPr kumimoji="1" lang="en-US" altLang="ja-JP" sz="4000" b="0" i="0"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t>(MDGs)</a:t>
            </a:r>
            <a:r>
              <a:rPr kumimoji="1" lang="en-US" altLang="ja-JP" sz="4400" b="0" i="0" u="none"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t/>
            </a:r>
            <a:br>
              <a:rPr kumimoji="1" lang="en-US" altLang="ja-JP" sz="4400" b="0" i="0" u="none"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rPr>
            </a:br>
            <a:endParaRPr kumimoji="1" lang="ja-JP" altLang="en-US" sz="4400" b="0" i="0" u="none" strike="noStrike" kern="1200" cap="none" spc="0" normalizeH="0" baseline="0" noProof="0" dirty="0" smtClean="0">
              <a:ln>
                <a:noFill/>
              </a:ln>
              <a:solidFill>
                <a:schemeClr val="tx1"/>
              </a:solidFill>
              <a:effectLst/>
              <a:uLnTx/>
              <a:uFillTx/>
              <a:latin typeface="HGPｺﾞｼｯｸE" pitchFamily="50" charset="-128"/>
              <a:ea typeface="HGPｺﾞｼｯｸE" pitchFamily="50" charset="-128"/>
              <a:cs typeface="+mj-cs"/>
            </a:endParaRPr>
          </a:p>
        </p:txBody>
      </p:sp>
      <p:sp>
        <p:nvSpPr>
          <p:cNvPr id="8" name="タイトル 1"/>
          <p:cNvSpPr txBox="1">
            <a:spLocks/>
          </p:cNvSpPr>
          <p:nvPr/>
        </p:nvSpPr>
        <p:spPr>
          <a:xfrm>
            <a:off x="0" y="2285992"/>
            <a:ext cx="8929718" cy="1285884"/>
          </a:xfrm>
          <a:prstGeom prst="rect">
            <a:avLst/>
          </a:prstGeom>
        </p:spPr>
        <p:txBody>
          <a:bodyPr vert="horz" lIns="91440" tIns="45720" rIns="91440" bIns="4572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ja-JP" altLang="en-US" sz="4000" dirty="0" smtClean="0">
                <a:latin typeface="+mj-ea"/>
                <a:ea typeface="+mj-ea"/>
                <a:cs typeface="+mj-cs"/>
              </a:rPr>
              <a:t>　　</a:t>
            </a:r>
            <a:endParaRPr lang="en-US" altLang="ja-JP" sz="4000" dirty="0" smtClean="0">
              <a:latin typeface="+mj-ea"/>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altLang="ja-JP" sz="4000" dirty="0">
              <a:latin typeface="+mj-ea"/>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ja-JP" altLang="en-US" sz="4000" dirty="0" smtClean="0">
                <a:latin typeface="+mj-ea"/>
                <a:ea typeface="+mj-ea"/>
                <a:cs typeface="+mj-cs"/>
              </a:rPr>
              <a:t>　　　　</a:t>
            </a:r>
            <a:r>
              <a:rPr lang="ja-JP" altLang="en-US" sz="4000" dirty="0">
                <a:latin typeface="+mj-ea"/>
                <a:ea typeface="+mj-ea"/>
                <a:cs typeface="+mj-cs"/>
              </a:rPr>
              <a:t>　</a:t>
            </a:r>
            <a:r>
              <a:rPr lang="ja-JP" altLang="en-US" sz="4000" dirty="0" smtClean="0">
                <a:latin typeface="+mj-ea"/>
                <a:ea typeface="+mj-ea"/>
                <a:cs typeface="+mj-cs"/>
              </a:rPr>
              <a:t>　</a:t>
            </a:r>
            <a:r>
              <a:rPr lang="ja-JP" altLang="en-US" sz="10700" dirty="0" smtClean="0">
                <a:latin typeface="+mj-ea"/>
                <a:ea typeface="+mj-ea"/>
                <a:cs typeface="+mj-cs"/>
              </a:rPr>
              <a:t>　　　</a:t>
            </a:r>
            <a:endParaRPr lang="en-US" altLang="ja-JP" sz="12800" dirty="0" smtClean="0">
              <a:latin typeface="+mj-ea"/>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1" lang="en-US" altLang="ja-JP" sz="12800" b="0" i="0" u="none" strike="noStrike" kern="1200" cap="none" spc="0" normalizeH="0" baseline="0" noProof="0" dirty="0" smtClean="0">
                <a:ln>
                  <a:noFill/>
                </a:ln>
                <a:solidFill>
                  <a:schemeClr val="tx1"/>
                </a:solidFill>
                <a:effectLst/>
                <a:uLnTx/>
                <a:uFillTx/>
                <a:latin typeface="+mj-ea"/>
                <a:ea typeface="+mj-ea"/>
                <a:cs typeface="+mj-cs"/>
              </a:rPr>
              <a:t/>
            </a:r>
            <a:br>
              <a:rPr kumimoji="1" lang="en-US" altLang="ja-JP" sz="12800" b="0" i="0" u="none" strike="noStrike" kern="1200" cap="none" spc="0" normalizeH="0" baseline="0" noProof="0" dirty="0" smtClean="0">
                <a:ln>
                  <a:noFill/>
                </a:ln>
                <a:solidFill>
                  <a:schemeClr val="tx1"/>
                </a:solidFill>
                <a:effectLst/>
                <a:uLnTx/>
                <a:uFillTx/>
                <a:latin typeface="+mj-ea"/>
                <a:ea typeface="+mj-ea"/>
                <a:cs typeface="+mj-cs"/>
              </a:rPr>
            </a:br>
            <a:endParaRPr kumimoji="1" lang="ja-JP" altLang="en-US" sz="12800" b="0" i="0" u="none" strike="noStrike" kern="1200" cap="none" spc="0" normalizeH="0" baseline="0" noProof="0" dirty="0" smtClean="0">
              <a:ln>
                <a:noFill/>
              </a:ln>
              <a:solidFill>
                <a:schemeClr val="tx1"/>
              </a:solidFill>
              <a:effectLst/>
              <a:uLnTx/>
              <a:uFillTx/>
              <a:latin typeface="+mj-ea"/>
              <a:ea typeface="+mj-ea"/>
              <a:cs typeface="+mj-cs"/>
            </a:endParaRPr>
          </a:p>
        </p:txBody>
      </p:sp>
      <p:cxnSp>
        <p:nvCxnSpPr>
          <p:cNvPr id="10" name="直線コネクタ 9"/>
          <p:cNvCxnSpPr/>
          <p:nvPr/>
        </p:nvCxnSpPr>
        <p:spPr>
          <a:xfrm rot="5400000">
            <a:off x="464315" y="1964521"/>
            <a:ext cx="357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11560" y="2132856"/>
            <a:ext cx="4286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535753" y="4036223"/>
            <a:ext cx="357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714348" y="4214818"/>
            <a:ext cx="42862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142976" y="3857628"/>
            <a:ext cx="6715172" cy="584775"/>
          </a:xfrm>
          <a:prstGeom prst="rect">
            <a:avLst/>
          </a:prstGeom>
        </p:spPr>
        <p:txBody>
          <a:bodyPr wrap="square">
            <a:spAutoFit/>
          </a:bodyPr>
          <a:lstStyle/>
          <a:p>
            <a:r>
              <a:rPr lang="ja-JP" altLang="en-US" sz="3200" b="1" dirty="0">
                <a:latin typeface="HGPｺﾞｼｯｸE" pitchFamily="50" charset="-128"/>
                <a:ea typeface="HGPｺﾞｼｯｸE" pitchFamily="50" charset="-128"/>
              </a:rPr>
              <a:t>２０１５</a:t>
            </a:r>
            <a:r>
              <a:rPr lang="ja-JP" altLang="ja-JP" sz="3200" b="1" dirty="0" smtClean="0">
                <a:latin typeface="HGPｺﾞｼｯｸE" pitchFamily="50" charset="-128"/>
                <a:ea typeface="HGPｺﾞｼｯｸE" pitchFamily="50" charset="-128"/>
              </a:rPr>
              <a:t>年までに</a:t>
            </a:r>
            <a:r>
              <a:rPr lang="ja-JP" altLang="ja-JP" sz="3200" b="1" dirty="0" smtClean="0">
                <a:solidFill>
                  <a:srgbClr val="FF0000"/>
                </a:solidFill>
                <a:latin typeface="HGPｺﾞｼｯｸE" pitchFamily="50" charset="-128"/>
                <a:ea typeface="HGPｺﾞｼｯｸE" pitchFamily="50" charset="-128"/>
              </a:rPr>
              <a:t>初等教育</a:t>
            </a:r>
            <a:r>
              <a:rPr lang="ja-JP" altLang="en-US" sz="3200" b="1" dirty="0" smtClean="0">
                <a:solidFill>
                  <a:srgbClr val="FF0000"/>
                </a:solidFill>
                <a:latin typeface="HGPｺﾞｼｯｸE" pitchFamily="50" charset="-128"/>
                <a:ea typeface="HGPｺﾞｼｯｸE" pitchFamily="50" charset="-128"/>
              </a:rPr>
              <a:t>完全普及</a:t>
            </a:r>
            <a:endParaRPr lang="ja-JP" altLang="en-US" sz="3200" b="1" dirty="0">
              <a:solidFill>
                <a:srgbClr val="FF0000"/>
              </a:solidFill>
              <a:latin typeface="HGPｺﾞｼｯｸE" pitchFamily="50" charset="-128"/>
              <a:ea typeface="HGPｺﾞｼｯｸE" pitchFamily="50" charset="-128"/>
            </a:endParaRPr>
          </a:p>
        </p:txBody>
      </p:sp>
      <p:grpSp>
        <p:nvGrpSpPr>
          <p:cNvPr id="2" name="グループ化 1"/>
          <p:cNvGrpSpPr/>
          <p:nvPr/>
        </p:nvGrpSpPr>
        <p:grpSpPr>
          <a:xfrm>
            <a:off x="1285851" y="4996556"/>
            <a:ext cx="6345007" cy="1641790"/>
            <a:chOff x="1285851" y="4996556"/>
            <a:chExt cx="6345007" cy="1641790"/>
          </a:xfrm>
        </p:grpSpPr>
        <p:sp>
          <p:nvSpPr>
            <p:cNvPr id="20" name="ストライプ矢印 19"/>
            <p:cNvSpPr/>
            <p:nvPr/>
          </p:nvSpPr>
          <p:spPr>
            <a:xfrm rot="5400000">
              <a:off x="3986407" y="4847384"/>
              <a:ext cx="563472" cy="86181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285851" y="5715016"/>
              <a:ext cx="6345007"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就学率の</a:t>
              </a:r>
              <a:r>
                <a:rPr lang="ja-JP" altLang="en-US" sz="54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向上を目標</a:t>
              </a:r>
              <a:endParaRPr lang="en-US" altLang="ja-JP" sz="5400" b="1" cap="none" spc="0"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grpSp>
      <p:sp>
        <p:nvSpPr>
          <p:cNvPr id="15" name="正方形/長方形 14"/>
          <p:cNvSpPr/>
          <p:nvPr/>
        </p:nvSpPr>
        <p:spPr>
          <a:xfrm>
            <a:off x="1142976" y="1857364"/>
            <a:ext cx="7086624" cy="954107"/>
          </a:xfrm>
          <a:prstGeom prst="rect">
            <a:avLst/>
          </a:prstGeom>
        </p:spPr>
        <p:txBody>
          <a:bodyPr wrap="square">
            <a:spAutoFit/>
          </a:bodyPr>
          <a:lstStyle/>
          <a:p>
            <a:r>
              <a:rPr lang="ja-JP" altLang="ja-JP" sz="2800" b="1" dirty="0" smtClean="0">
                <a:latin typeface="HGPｺﾞｼｯｸE" pitchFamily="50" charset="-128"/>
                <a:ea typeface="HGPｺﾞｼｯｸE" pitchFamily="50" charset="-128"/>
              </a:rPr>
              <a:t>少数民族を含めた全国民に対する</a:t>
            </a:r>
            <a:r>
              <a:rPr lang="ja-JP" altLang="ja-JP" sz="2800" b="1" dirty="0" smtClean="0">
                <a:solidFill>
                  <a:srgbClr val="FF0000"/>
                </a:solidFill>
                <a:latin typeface="HGPｺﾞｼｯｸE" pitchFamily="50" charset="-128"/>
                <a:ea typeface="HGPｺﾞｼｯｸE" pitchFamily="50" charset="-128"/>
              </a:rPr>
              <a:t>普遍的で平等な教育機会の提供</a:t>
            </a:r>
            <a:endParaRPr lang="ja-JP" altLang="en-US" sz="2800" b="1" dirty="0">
              <a:solidFill>
                <a:srgbClr val="FF0000"/>
              </a:solidFill>
              <a:latin typeface="HGPｺﾞｼｯｸE" pitchFamily="50" charset="-128"/>
              <a:ea typeface="HGPｺﾞｼｯｸE"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87624" y="404664"/>
            <a:ext cx="5823330" cy="707886"/>
          </a:xfrm>
          <a:prstGeom prst="rect">
            <a:avLst/>
          </a:prstGeom>
        </p:spPr>
        <p:txBody>
          <a:bodyPr wrap="square">
            <a:spAutoFit/>
          </a:bodyPr>
          <a:lstStyle/>
          <a:p>
            <a:pPr lvl="0" algn="ctr">
              <a:spcBef>
                <a:spcPct val="0"/>
              </a:spcBef>
              <a:defRPr/>
            </a:pPr>
            <a:r>
              <a:rPr lang="ja-JP" altLang="en-US" sz="4000" b="1" u="sng"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ラオス初等教育の現状</a:t>
            </a:r>
          </a:p>
        </p:txBody>
      </p:sp>
      <p:sp>
        <p:nvSpPr>
          <p:cNvPr id="4" name="正方形/長方形 3"/>
          <p:cNvSpPr/>
          <p:nvPr/>
        </p:nvSpPr>
        <p:spPr>
          <a:xfrm>
            <a:off x="4756171" y="6093296"/>
            <a:ext cx="3358612" cy="369332"/>
          </a:xfrm>
          <a:prstGeom prst="rect">
            <a:avLst/>
          </a:prstGeom>
        </p:spPr>
        <p:txBody>
          <a:bodyPr wrap="none">
            <a:spAutoFit/>
          </a:bodyPr>
          <a:lstStyle/>
          <a:p>
            <a:r>
              <a:rPr lang="ja-JP" altLang="en-US" dirty="0">
                <a:latin typeface="HGPｺﾞｼｯｸE" pitchFamily="50" charset="-128"/>
                <a:ea typeface="HGPｺﾞｼｯｸE" pitchFamily="50" charset="-128"/>
                <a:cs typeface="Arial" pitchFamily="34" charset="0"/>
              </a:rPr>
              <a:t>出所：ラオス教育セクターの概況</a:t>
            </a:r>
            <a:endParaRPr lang="ja-JP" altLang="en-US" dirty="0">
              <a:latin typeface="HGPｺﾞｼｯｸE" pitchFamily="50" charset="-128"/>
              <a:ea typeface="HGPｺﾞｼｯｸE" pitchFamily="50" charset="-128"/>
            </a:endParaRPr>
          </a:p>
        </p:txBody>
      </p:sp>
      <p:sp>
        <p:nvSpPr>
          <p:cNvPr id="5" name="テキスト ボックス 4"/>
          <p:cNvSpPr txBox="1"/>
          <p:nvPr/>
        </p:nvSpPr>
        <p:spPr>
          <a:xfrm>
            <a:off x="179512" y="204609"/>
            <a:ext cx="1008112" cy="400110"/>
          </a:xfrm>
          <a:prstGeom prst="rect">
            <a:avLst/>
          </a:prstGeom>
          <a:noFill/>
        </p:spPr>
        <p:txBody>
          <a:bodyPr wrap="square" rtlCol="0">
            <a:spAutoFit/>
          </a:bodyPr>
          <a:lstStyle/>
          <a:p>
            <a:r>
              <a:rPr kumimoji="1" lang="ja-JP" altLang="en-US" sz="2000" dirty="0" smtClean="0">
                <a:latin typeface="HGPｺﾞｼｯｸE" pitchFamily="50" charset="-128"/>
                <a:ea typeface="HGPｺﾞｼｯｸE" pitchFamily="50" charset="-128"/>
              </a:rPr>
              <a:t>１</a:t>
            </a:r>
            <a:r>
              <a:rPr kumimoji="1" lang="en-US" altLang="ja-JP" sz="2000" dirty="0" smtClean="0">
                <a:latin typeface="HGPｺﾞｼｯｸE" pitchFamily="50" charset="-128"/>
                <a:ea typeface="HGPｺﾞｼｯｸE" pitchFamily="50" charset="-128"/>
              </a:rPr>
              <a:t>-</a:t>
            </a:r>
            <a:r>
              <a:rPr kumimoji="1" lang="ja-JP" altLang="en-US" sz="2000" dirty="0" smtClean="0">
                <a:latin typeface="HGPｺﾞｼｯｸE" pitchFamily="50" charset="-128"/>
                <a:ea typeface="HGPｺﾞｼｯｸE" pitchFamily="50" charset="-128"/>
              </a:rPr>
              <a:t>２</a:t>
            </a:r>
            <a:endParaRPr kumimoji="1" lang="ja-JP" altLang="en-US" sz="2000" dirty="0">
              <a:latin typeface="HGPｺﾞｼｯｸE" pitchFamily="50" charset="-128"/>
              <a:ea typeface="HGPｺﾞｼｯｸE" pitchFamily="50" charset="-128"/>
            </a:endParaRPr>
          </a:p>
        </p:txBody>
      </p:sp>
      <p:grpSp>
        <p:nvGrpSpPr>
          <p:cNvPr id="7" name="グループ化 6"/>
          <p:cNvGrpSpPr/>
          <p:nvPr/>
        </p:nvGrpSpPr>
        <p:grpSpPr>
          <a:xfrm>
            <a:off x="899592" y="1710347"/>
            <a:ext cx="7209102" cy="4187606"/>
            <a:chOff x="899592" y="1710347"/>
            <a:chExt cx="7209102" cy="4187606"/>
          </a:xfrm>
        </p:grpSpPr>
        <p:pic>
          <p:nvPicPr>
            <p:cNvPr id="2" name="図 1" descr="図1.png"/>
            <p:cNvPicPr>
              <a:picLocks noChangeAspect="1"/>
            </p:cNvPicPr>
            <p:nvPr/>
          </p:nvPicPr>
          <p:blipFill>
            <a:blip r:embed="rId3" cstate="print"/>
            <a:stretch>
              <a:fillRect/>
            </a:stretch>
          </p:blipFill>
          <p:spPr>
            <a:xfrm>
              <a:off x="899592" y="1710347"/>
              <a:ext cx="7209102" cy="4187606"/>
            </a:xfrm>
            <a:prstGeom prst="rect">
              <a:avLst/>
            </a:prstGeom>
          </p:spPr>
        </p:pic>
        <p:sp>
          <p:nvSpPr>
            <p:cNvPr id="6" name="テキスト ボックス 5"/>
            <p:cNvSpPr txBox="1"/>
            <p:nvPr/>
          </p:nvSpPr>
          <p:spPr>
            <a:xfrm>
              <a:off x="1043608" y="5301208"/>
              <a:ext cx="720080" cy="338554"/>
            </a:xfrm>
            <a:prstGeom prst="rect">
              <a:avLst/>
            </a:prstGeom>
            <a:noFill/>
          </p:spPr>
          <p:txBody>
            <a:bodyPr wrap="square" rtlCol="0">
              <a:spAutoFit/>
            </a:bodyPr>
            <a:lstStyle/>
            <a:p>
              <a:r>
                <a:rPr kumimoji="1" lang="ja-JP" altLang="en-US" sz="1400" dirty="0" smtClean="0">
                  <a:latin typeface="HGPｺﾞｼｯｸE" pitchFamily="50" charset="-128"/>
                  <a:ea typeface="HGPｺﾞｼｯｸE" pitchFamily="50" charset="-128"/>
                </a:rPr>
                <a:t>（％</a:t>
              </a:r>
              <a:r>
                <a:rPr kumimoji="1" lang="ja-JP" altLang="en-US" sz="1600" dirty="0" smtClean="0">
                  <a:latin typeface="HGPｺﾞｼｯｸE" pitchFamily="50" charset="-128"/>
                  <a:ea typeface="HGPｺﾞｼｯｸE" pitchFamily="50" charset="-128"/>
                </a:rPr>
                <a:t>）</a:t>
              </a:r>
              <a:endParaRPr kumimoji="1" lang="ja-JP" altLang="en-US" sz="1600" dirty="0">
                <a:latin typeface="HGPｺﾞｼｯｸE" pitchFamily="50" charset="-128"/>
                <a:ea typeface="HGPｺﾞｼｯｸE" pitchFamily="50" charset="-128"/>
              </a:endParaRPr>
            </a:p>
          </p:txBody>
        </p:sp>
      </p:grpSp>
    </p:spTree>
    <p:extLst>
      <p:ext uri="{BB962C8B-B14F-4D97-AF65-F5344CB8AC3E}">
        <p14:creationId xmlns:p14="http://schemas.microsoft.com/office/powerpoint/2010/main" val="771600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500042"/>
            <a:ext cx="8229600" cy="1143000"/>
          </a:xfrm>
        </p:spPr>
        <p:txBody>
          <a:bodyPr>
            <a:normAutofit fontScale="90000"/>
          </a:bodyPr>
          <a:lstStyle/>
          <a:p>
            <a:r>
              <a:rPr lang="ja-JP" altLang="en-US" sz="4000" b="1" u="sng"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民族間（地域間）</a:t>
            </a:r>
            <a:r>
              <a:rPr kumimoji="1" lang="ja-JP" altLang="en-US" sz="4000" b="1" u="sng"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での初等教育修了率</a:t>
            </a:r>
            <a:r>
              <a:rPr kumimoji="1" lang="en-US" altLang="ja-JP" b="1"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
            </a:r>
            <a:br>
              <a:rPr kumimoji="1" lang="en-US" altLang="ja-JP" b="1"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br>
            <a:endParaRPr kumimoji="1" lang="ja-JP" altLang="en-US"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2050" name="Rectangle 2"/>
          <p:cNvSpPr>
            <a:spLocks noChangeArrowheads="1"/>
          </p:cNvSpPr>
          <p:nvPr/>
        </p:nvSpPr>
        <p:spPr bwMode="auto">
          <a:xfrm>
            <a:off x="571473" y="1285860"/>
            <a:ext cx="8572527"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40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rPr>
              <a:t>都市</a:t>
            </a:r>
            <a:r>
              <a:rPr kumimoji="1" lang="ja-JP" altLang="en-US" sz="28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rPr>
              <a:t>（ビエンチャン市）</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4000" b="0" i="0" u="none" strike="noStrike" cap="none" normalizeH="0" baseline="0" dirty="0" smtClean="0">
                <a:ln>
                  <a:noFill/>
                </a:ln>
                <a:solidFill>
                  <a:srgbClr val="FF0000"/>
                </a:solidFill>
                <a:effectLst/>
                <a:latin typeface="+mj-ea"/>
                <a:ea typeface="+mj-ea"/>
                <a:cs typeface="ＭＳ Ｐゴシック" pitchFamily="50" charset="-128"/>
              </a:rPr>
              <a:t>　　　　　　　</a:t>
            </a:r>
            <a:endParaRPr kumimoji="1" lang="ja-JP" altLang="en-US" sz="4400" b="1"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2049" name="AutoShape 1"/>
          <p:cNvSpPr>
            <a:spLocks noChangeArrowheads="1"/>
          </p:cNvSpPr>
          <p:nvPr/>
        </p:nvSpPr>
        <p:spPr bwMode="auto">
          <a:xfrm>
            <a:off x="3857620" y="2932680"/>
            <a:ext cx="571504" cy="867814"/>
          </a:xfrm>
          <a:prstGeom prst="upDownArrow">
            <a:avLst>
              <a:gd name="adj1" fmla="val 50000"/>
              <a:gd name="adj2" fmla="val 40000"/>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74295" tIns="8890" rIns="74295" bIns="8890" numCol="1" anchor="t" anchorCtr="0" compatLnSpc="1">
            <a:prstTxWarp prst="textNoShape">
              <a:avLst/>
            </a:prstTxWarp>
          </a:bodyPr>
          <a:lstStyle/>
          <a:p>
            <a:endParaRPr lang="ja-JP" altLang="en-US"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051" name="Rectangle 3"/>
          <p:cNvSpPr>
            <a:spLocks noChangeArrowheads="1"/>
          </p:cNvSpPr>
          <p:nvPr/>
        </p:nvSpPr>
        <p:spPr bwMode="auto">
          <a:xfrm>
            <a:off x="571473" y="3714752"/>
            <a:ext cx="8248999"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　　　　　　　　　　</a:t>
            </a:r>
            <a:endParaRPr kumimoji="1" lang="ja-JP"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40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rPr>
              <a:t>地方</a:t>
            </a:r>
            <a:r>
              <a:rPr kumimoji="1" lang="ja-JP" altLang="en-US" sz="28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rPr>
              <a:t>（</a:t>
            </a:r>
            <a:r>
              <a:rPr kumimoji="1" lang="ja-JP" sz="28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rPr>
              <a:t>ポンサリー県</a:t>
            </a:r>
            <a:r>
              <a:rPr kumimoji="1" lang="ja-JP" altLang="en-US" sz="28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rPr>
              <a:t>・</a:t>
            </a:r>
            <a:r>
              <a:rPr kumimoji="1" lang="ja-JP" sz="28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rPr>
              <a:t>ボケオ県</a:t>
            </a:r>
            <a:r>
              <a:rPr lang="ja-JP" altLang="en-US" sz="2800" b="1" dirty="0">
                <a:latin typeface="HGPｺﾞｼｯｸE" pitchFamily="50" charset="-128"/>
                <a:ea typeface="HGPｺﾞｼｯｸE" pitchFamily="50" charset="-128"/>
                <a:cs typeface="ＭＳ Ｐゴシック" pitchFamily="50" charset="-128"/>
              </a:rPr>
              <a:t>・</a:t>
            </a:r>
            <a:r>
              <a:rPr kumimoji="1" lang="ja-JP" sz="28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rPr>
              <a:t>サラワン県</a:t>
            </a:r>
            <a:endParaRPr kumimoji="1" lang="en-US" altLang="ja-JP" sz="2800" b="1" i="0" u="none" strike="noStrike" cap="none" normalizeH="0" baseline="0" dirty="0" smtClean="0">
              <a:ln>
                <a:noFill/>
              </a:ln>
              <a:solidFill>
                <a:schemeClr val="tx1"/>
              </a:solidFill>
              <a:effectLst/>
              <a:latin typeface="HGPｺﾞｼｯｸE" pitchFamily="50" charset="-128"/>
              <a:ea typeface="HGPｺﾞｼｯｸE"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2800" b="1" dirty="0" smtClean="0">
                <a:latin typeface="HGPｺﾞｼｯｸE" pitchFamily="50" charset="-128"/>
                <a:ea typeface="HGPｺﾞｼｯｸE" pitchFamily="50" charset="-128"/>
                <a:cs typeface="ＭＳ Ｐゴシック" pitchFamily="50" charset="-128"/>
              </a:rPr>
              <a:t>　　　　・アッタプー県）</a:t>
            </a:r>
            <a:endParaRPr lang="en-US" altLang="ja-JP" sz="2800" b="1" dirty="0" smtClean="0">
              <a:latin typeface="HGPｺﾞｼｯｸE" pitchFamily="50" charset="-128"/>
              <a:ea typeface="HGPｺﾞｼｯｸE"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mj-ea"/>
                <a:ea typeface="+mj-ea"/>
                <a:cs typeface="ＭＳ Ｐゴシック" pitchFamily="50" charset="-128"/>
              </a:rPr>
              <a:t>　　　　　　　　　　　　</a:t>
            </a:r>
            <a:endParaRPr kumimoji="1" lang="ja-JP" sz="2800" b="0" i="0" u="none" strike="noStrike" cap="none" normalizeH="0" baseline="0" dirty="0" smtClean="0">
              <a:ln>
                <a:noFill/>
              </a:ln>
              <a:solidFill>
                <a:schemeClr val="tx1"/>
              </a:solidFill>
              <a:effectLst/>
              <a:latin typeface="+mj-ea"/>
              <a:ea typeface="+mj-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4000" dirty="0">
                <a:latin typeface="+mj-ea"/>
                <a:ea typeface="+mj-ea"/>
                <a:cs typeface="Arial" pitchFamily="34" charset="0"/>
              </a:rPr>
              <a:t>　</a:t>
            </a:r>
            <a:r>
              <a:rPr lang="ja-JP" altLang="en-US" sz="4000" dirty="0" smtClean="0">
                <a:latin typeface="+mj-ea"/>
                <a:ea typeface="+mj-ea"/>
                <a:cs typeface="Arial" pitchFamily="34" charset="0"/>
              </a:rPr>
              <a:t>　　　　</a:t>
            </a:r>
            <a:endParaRPr kumimoji="1" lang="ja-JP" altLang="en-US" sz="4400" b="1" i="0" u="none" strike="noStrike" cap="none" normalizeH="0" baseline="0" dirty="0" smtClean="0">
              <a:ln>
                <a:noFill/>
              </a:ln>
              <a:solidFill>
                <a:srgbClr val="FF0000"/>
              </a:solidFill>
              <a:effectLst/>
              <a:latin typeface="+mj-ea"/>
              <a:ea typeface="+mj-ea"/>
              <a:cs typeface="ＭＳ Ｐゴシック" pitchFamily="50" charset="-128"/>
            </a:endParaRPr>
          </a:p>
        </p:txBody>
      </p:sp>
      <p:sp>
        <p:nvSpPr>
          <p:cNvPr id="7" name="正方形/長方形 6"/>
          <p:cNvSpPr/>
          <p:nvPr/>
        </p:nvSpPr>
        <p:spPr>
          <a:xfrm>
            <a:off x="4429124" y="6286520"/>
            <a:ext cx="4714876" cy="369332"/>
          </a:xfrm>
          <a:prstGeom prst="rect">
            <a:avLst/>
          </a:prstGeom>
        </p:spPr>
        <p:txBody>
          <a:bodyPr wrap="square">
            <a:spAutoFit/>
          </a:bodyPr>
          <a:lstStyle/>
          <a:p>
            <a:pPr lvl="0" fontAlgn="base">
              <a:spcBef>
                <a:spcPct val="0"/>
              </a:spcBef>
              <a:spcAft>
                <a:spcPct val="0"/>
              </a:spcAft>
            </a:pPr>
            <a:r>
              <a:rPr lang="ja-JP" altLang="en-US" dirty="0" smtClean="0">
                <a:latin typeface="HGPｺﾞｼｯｸE" pitchFamily="50" charset="-128"/>
                <a:ea typeface="HGPｺﾞｼｯｸE" pitchFamily="50" charset="-128"/>
                <a:cs typeface="Arial" pitchFamily="34" charset="0"/>
              </a:rPr>
              <a:t>出所</a:t>
            </a:r>
            <a:r>
              <a:rPr lang="en-US" altLang="ja-JP" dirty="0" smtClean="0">
                <a:latin typeface="HGPｺﾞｼｯｸE" pitchFamily="50" charset="-128"/>
                <a:ea typeface="HGPｺﾞｼｯｸE" pitchFamily="50" charset="-128"/>
                <a:cs typeface="Arial" pitchFamily="34" charset="0"/>
              </a:rPr>
              <a:t>:2006</a:t>
            </a:r>
            <a:r>
              <a:rPr lang="en-US" altLang="ja-JP" dirty="0" smtClean="0">
                <a:latin typeface="HGPｺﾞｼｯｸE" pitchFamily="50" charset="-128"/>
                <a:ea typeface="HGPｺﾞｼｯｸE" pitchFamily="50" charset="-128"/>
                <a:cs typeface="ＭＳ Ｐゴシック" pitchFamily="50" charset="-128"/>
              </a:rPr>
              <a:t>/ Ministry of Education(2008</a:t>
            </a:r>
            <a:r>
              <a:rPr lang="en-US" altLang="ja-JP" dirty="0">
                <a:latin typeface="HGPｺﾞｼｯｸE" pitchFamily="50" charset="-128"/>
                <a:ea typeface="HGPｺﾞｼｯｸE" pitchFamily="50" charset="-128"/>
                <a:cs typeface="ＭＳ Ｐゴシック" pitchFamily="50" charset="-128"/>
              </a:rPr>
              <a:t>)</a:t>
            </a:r>
          </a:p>
        </p:txBody>
      </p:sp>
      <p:sp>
        <p:nvSpPr>
          <p:cNvPr id="10" name="正方形/長方形 9"/>
          <p:cNvSpPr/>
          <p:nvPr/>
        </p:nvSpPr>
        <p:spPr>
          <a:xfrm>
            <a:off x="3107521" y="2071678"/>
            <a:ext cx="2071702" cy="769441"/>
          </a:xfrm>
          <a:prstGeom prst="rect">
            <a:avLst/>
          </a:prstGeom>
        </p:spPr>
        <p:txBody>
          <a:bodyPr wrap="square">
            <a:spAutoFit/>
          </a:bodyPr>
          <a:lstStyle/>
          <a:p>
            <a:r>
              <a:rPr lang="ja-JP" altLang="en-US" sz="1600" dirty="0">
                <a:solidFill>
                  <a:srgbClr val="FF0000"/>
                </a:solidFill>
                <a:latin typeface="+mj-ea"/>
                <a:cs typeface="ＭＳ Ｐゴシック" pitchFamily="50" charset="-128"/>
              </a:rPr>
              <a:t>　</a:t>
            </a:r>
            <a:r>
              <a:rPr lang="ja-JP" altLang="en-US" sz="4400" b="1" dirty="0">
                <a:solidFill>
                  <a:srgbClr val="FF0000"/>
                </a:solidFill>
                <a:latin typeface="+mj-ea"/>
                <a:cs typeface="ＭＳ Ｐゴシック" pitchFamily="50" charset="-128"/>
              </a:rPr>
              <a:t>約</a:t>
            </a:r>
            <a:r>
              <a:rPr lang="ja-JP" altLang="en-US" sz="4400" b="1" dirty="0">
                <a:solidFill>
                  <a:srgbClr val="FF0000"/>
                </a:solidFill>
                <a:latin typeface="+mj-ea"/>
                <a:cs typeface="Arial" pitchFamily="34" charset="0"/>
              </a:rPr>
              <a:t>９</a:t>
            </a:r>
            <a:r>
              <a:rPr lang="en-US" altLang="ja-JP" sz="4400" b="1" dirty="0">
                <a:solidFill>
                  <a:srgbClr val="FF0000"/>
                </a:solidFill>
                <a:latin typeface="+mj-ea"/>
                <a:cs typeface="Arial" pitchFamily="34" charset="0"/>
              </a:rPr>
              <a:t> </a:t>
            </a:r>
            <a:r>
              <a:rPr lang="ja-JP" altLang="en-US" sz="4400" b="1" dirty="0">
                <a:solidFill>
                  <a:srgbClr val="FF0000"/>
                </a:solidFill>
                <a:latin typeface="+mj-ea"/>
                <a:cs typeface="ＭＳ Ｐゴシック" pitchFamily="50" charset="-128"/>
              </a:rPr>
              <a:t>割</a:t>
            </a:r>
            <a:endParaRPr lang="ja-JP" altLang="en-US" sz="4400" dirty="0"/>
          </a:p>
        </p:txBody>
      </p:sp>
      <p:sp>
        <p:nvSpPr>
          <p:cNvPr id="11" name="正方形/長方形 10"/>
          <p:cNvSpPr/>
          <p:nvPr/>
        </p:nvSpPr>
        <p:spPr>
          <a:xfrm>
            <a:off x="2786050" y="5072074"/>
            <a:ext cx="3874779" cy="769441"/>
          </a:xfrm>
          <a:prstGeom prst="rect">
            <a:avLst/>
          </a:prstGeom>
        </p:spPr>
        <p:txBody>
          <a:bodyPr wrap="none">
            <a:spAutoFit/>
          </a:bodyPr>
          <a:lstStyle/>
          <a:p>
            <a:r>
              <a:rPr lang="en-US" altLang="ja-JP" sz="4400" b="1" dirty="0">
                <a:solidFill>
                  <a:srgbClr val="FF0000"/>
                </a:solidFill>
                <a:latin typeface="+mj-ea"/>
                <a:cs typeface="Arial" pitchFamily="34" charset="0"/>
              </a:rPr>
              <a:t>5 </a:t>
            </a:r>
            <a:r>
              <a:rPr lang="ja-JP" altLang="en-US" sz="4400" b="1" dirty="0">
                <a:solidFill>
                  <a:srgbClr val="FF0000"/>
                </a:solidFill>
                <a:latin typeface="+mj-ea"/>
                <a:cs typeface="ＭＳ Ｐゴシック" pitchFamily="50" charset="-128"/>
              </a:rPr>
              <a:t>割</a:t>
            </a:r>
            <a:r>
              <a:rPr lang="ja-JP" altLang="en-US" sz="4400" dirty="0">
                <a:latin typeface="+mj-ea"/>
                <a:cs typeface="ＭＳ Ｐゴシック" pitchFamily="50" charset="-128"/>
              </a:rPr>
              <a:t>に</a:t>
            </a:r>
            <a:r>
              <a:rPr lang="ja-JP" altLang="en-US" sz="4400" b="1" dirty="0">
                <a:solidFill>
                  <a:srgbClr val="FF0000"/>
                </a:solidFill>
                <a:latin typeface="+mj-ea"/>
                <a:cs typeface="ＭＳ Ｐゴシック" pitchFamily="50" charset="-128"/>
              </a:rPr>
              <a:t>満たない</a:t>
            </a:r>
            <a:endParaRPr lang="ja-JP" altLang="en-US" sz="4400" dirty="0"/>
          </a:p>
        </p:txBody>
      </p:sp>
      <p:sp>
        <p:nvSpPr>
          <p:cNvPr id="3" name="テキスト ボックス 2"/>
          <p:cNvSpPr txBox="1"/>
          <p:nvPr/>
        </p:nvSpPr>
        <p:spPr>
          <a:xfrm>
            <a:off x="179512" y="188640"/>
            <a:ext cx="1512168" cy="400110"/>
          </a:xfrm>
          <a:prstGeom prst="rect">
            <a:avLst/>
          </a:prstGeom>
          <a:noFill/>
        </p:spPr>
        <p:txBody>
          <a:bodyPr wrap="square" rtlCol="0">
            <a:spAutoFit/>
          </a:bodyPr>
          <a:lstStyle/>
          <a:p>
            <a:r>
              <a:rPr kumimoji="1" lang="en-US" altLang="ja-JP" sz="2000" dirty="0" smtClean="0">
                <a:latin typeface="HGPｺﾞｼｯｸE" pitchFamily="50" charset="-128"/>
                <a:ea typeface="HGPｺﾞｼｯｸE" pitchFamily="50" charset="-128"/>
              </a:rPr>
              <a:t>1-3</a:t>
            </a:r>
            <a:endParaRPr kumimoji="1" lang="ja-JP" altLang="en-US" sz="2000" dirty="0">
              <a:latin typeface="HGPｺﾞｼｯｸE" pitchFamily="50" charset="-128"/>
              <a:ea typeface="HGPｺﾞｼｯｸE" pitchFamily="50"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8857"/>
            <a:ext cx="7467600" cy="1143000"/>
          </a:xfrm>
        </p:spPr>
        <p:txBody>
          <a:bodyPr>
            <a:normAutofit fontScale="90000"/>
          </a:bodyPr>
          <a:lstStyle/>
          <a:p>
            <a:r>
              <a:rPr lang="ja-JP" altLang="en-US" sz="3600" b="1" u="sng"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民族間（地域間）での中途退学率・留年率</a:t>
            </a:r>
            <a:endParaRPr kumimoji="1" lang="ja-JP" altLang="en-US" sz="3600" b="1" u="sng"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4" name="スライド番号プレースホルダ 3"/>
          <p:cNvSpPr>
            <a:spLocks noGrp="1"/>
          </p:cNvSpPr>
          <p:nvPr>
            <p:ph type="sldNum" sz="quarter" idx="15"/>
          </p:nvPr>
        </p:nvSpPr>
        <p:spPr>
          <a:xfrm>
            <a:off x="6553200" y="6356350"/>
            <a:ext cx="2133600" cy="365125"/>
          </a:xfrm>
          <a:prstGeom prst="rect">
            <a:avLst/>
          </a:prstGeom>
        </p:spPr>
        <p:txBody>
          <a:bodyPr/>
          <a:lstStyle/>
          <a:p>
            <a:fld id="{E61F345E-1B42-4984-853B-CFCAD5292944}" type="slidenum">
              <a:rPr kumimoji="1" lang="ja-JP" altLang="en-US" smtClean="0"/>
              <a:pPr/>
              <a:t>6</a:t>
            </a:fld>
            <a:endParaRPr kumimoji="1" lang="ja-JP" altLang="en-US"/>
          </a:p>
        </p:txBody>
      </p:sp>
      <p:sp>
        <p:nvSpPr>
          <p:cNvPr id="6" name="正方形/長方形 5"/>
          <p:cNvSpPr/>
          <p:nvPr/>
        </p:nvSpPr>
        <p:spPr>
          <a:xfrm>
            <a:off x="1071538" y="4857760"/>
            <a:ext cx="415498" cy="369332"/>
          </a:xfrm>
          <a:prstGeom prst="rect">
            <a:avLst/>
          </a:prstGeom>
        </p:spPr>
        <p:txBody>
          <a:bodyPr wrap="none">
            <a:spAutoFit/>
          </a:bodyPr>
          <a:lstStyle/>
          <a:p>
            <a:r>
              <a:rPr lang="ja-JP" altLang="en-US" dirty="0" smtClean="0"/>
              <a:t>％</a:t>
            </a:r>
            <a:endParaRPr lang="ja-JP" altLang="en-US" dirty="0"/>
          </a:p>
        </p:txBody>
      </p:sp>
      <p:sp>
        <p:nvSpPr>
          <p:cNvPr id="7" name="正方形/長方形 6"/>
          <p:cNvSpPr/>
          <p:nvPr/>
        </p:nvSpPr>
        <p:spPr>
          <a:xfrm>
            <a:off x="3571868" y="6286520"/>
            <a:ext cx="5367241" cy="369332"/>
          </a:xfrm>
          <a:prstGeom prst="rect">
            <a:avLst/>
          </a:prstGeom>
        </p:spPr>
        <p:txBody>
          <a:bodyPr wrap="square">
            <a:spAutoFit/>
          </a:bodyPr>
          <a:lstStyle/>
          <a:p>
            <a:r>
              <a:rPr lang="ja-JP" altLang="en-US" dirty="0" smtClean="0">
                <a:latin typeface="HGPｺﾞｼｯｸE" pitchFamily="50" charset="-128"/>
                <a:ea typeface="HGPｺﾞｼｯｸE" pitchFamily="50" charset="-128"/>
                <a:cs typeface="Arial" pitchFamily="34" charset="0"/>
              </a:rPr>
              <a:t>出所：ラオス少数民族の教育問題（乾美紀</a:t>
            </a:r>
            <a:r>
              <a:rPr lang="en-US" altLang="ja-JP" dirty="0" smtClean="0">
                <a:latin typeface="HGPｺﾞｼｯｸE" pitchFamily="50" charset="-128"/>
                <a:ea typeface="HGPｺﾞｼｯｸE" pitchFamily="50" charset="-128"/>
                <a:cs typeface="Arial" pitchFamily="34" charset="0"/>
              </a:rPr>
              <a:t>/</a:t>
            </a:r>
            <a:r>
              <a:rPr lang="ja-JP" altLang="en-US" dirty="0" smtClean="0">
                <a:latin typeface="HGPｺﾞｼｯｸE" pitchFamily="50" charset="-128"/>
                <a:ea typeface="HGPｺﾞｼｯｸE" pitchFamily="50" charset="-128"/>
                <a:cs typeface="Arial" pitchFamily="34" charset="0"/>
              </a:rPr>
              <a:t>２００４年</a:t>
            </a:r>
            <a:r>
              <a:rPr lang="ja-JP" altLang="en-US" dirty="0" smtClean="0">
                <a:latin typeface="+mj-ea"/>
                <a:ea typeface="+mj-ea"/>
                <a:cs typeface="Arial" pitchFamily="34" charset="0"/>
              </a:rPr>
              <a:t>）</a:t>
            </a:r>
            <a:endParaRPr lang="ja-JP" altLang="en-US" dirty="0">
              <a:latin typeface="+mj-ea"/>
              <a:ea typeface="+mj-ea"/>
            </a:endParaRPr>
          </a:p>
        </p:txBody>
      </p:sp>
      <p:graphicFrame>
        <p:nvGraphicFramePr>
          <p:cNvPr id="8" name="グラフ 7"/>
          <p:cNvGraphicFramePr/>
          <p:nvPr>
            <p:extLst>
              <p:ext uri="{D42A27DB-BD31-4B8C-83A1-F6EECF244321}">
                <p14:modId xmlns:p14="http://schemas.microsoft.com/office/powerpoint/2010/main" val="2402667037"/>
              </p:ext>
            </p:extLst>
          </p:nvPr>
        </p:nvGraphicFramePr>
        <p:xfrm>
          <a:off x="683568" y="1844823"/>
          <a:ext cx="7715304" cy="4438247"/>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251520" y="116632"/>
            <a:ext cx="1296144" cy="369332"/>
          </a:xfrm>
          <a:prstGeom prst="rect">
            <a:avLst/>
          </a:prstGeom>
          <a:noFill/>
        </p:spPr>
        <p:txBody>
          <a:bodyPr wrap="square" rtlCol="0">
            <a:spAutoFit/>
          </a:bodyPr>
          <a:lstStyle/>
          <a:p>
            <a:r>
              <a:rPr kumimoji="1" lang="en-US" altLang="ja-JP" dirty="0" smtClean="0">
                <a:latin typeface="HGPｺﾞｼｯｸE" pitchFamily="50" charset="-128"/>
                <a:ea typeface="HGPｺﾞｼｯｸE" pitchFamily="50" charset="-128"/>
              </a:rPr>
              <a:t>1</a:t>
            </a:r>
            <a:r>
              <a:rPr lang="en-US" altLang="ja-JP" dirty="0">
                <a:latin typeface="HGPｺﾞｼｯｸE" pitchFamily="50" charset="-128"/>
                <a:ea typeface="HGPｺﾞｼｯｸE" pitchFamily="50" charset="-128"/>
              </a:rPr>
              <a:t>‐</a:t>
            </a:r>
            <a:r>
              <a:rPr kumimoji="1" lang="en-US" altLang="ja-JP" dirty="0" smtClean="0">
                <a:latin typeface="HGPｺﾞｼｯｸE" pitchFamily="50" charset="-128"/>
                <a:ea typeface="HGPｺﾞｼｯｸE" pitchFamily="50" charset="-128"/>
              </a:rPr>
              <a:t>4</a:t>
            </a:r>
            <a:endParaRPr kumimoji="1" lang="ja-JP" altLang="en-US" dirty="0">
              <a:latin typeface="HGPｺﾞｼｯｸE" pitchFamily="50" charset="-128"/>
              <a:ea typeface="HGPｺﾞｼｯｸE" pitchFamily="50" charset="-128"/>
            </a:endParaRPr>
          </a:p>
        </p:txBody>
      </p:sp>
      <p:sp>
        <p:nvSpPr>
          <p:cNvPr id="3" name="角丸四角形吹き出し 2"/>
          <p:cNvSpPr/>
          <p:nvPr/>
        </p:nvSpPr>
        <p:spPr>
          <a:xfrm>
            <a:off x="6255488" y="1340768"/>
            <a:ext cx="2420968" cy="1296144"/>
          </a:xfrm>
          <a:prstGeom prst="wedgeRoundRectCallout">
            <a:avLst>
              <a:gd name="adj1" fmla="val -67697"/>
              <a:gd name="adj2" fmla="val 8343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smtClean="0">
                <a:latin typeface="HGPｺﾞｼｯｸE" pitchFamily="50" charset="-128"/>
                <a:ea typeface="HGPｺﾞｼｯｸE" pitchFamily="50" charset="-128"/>
              </a:rPr>
              <a:t>少数民族が多い地域では中途退学率・留年率が高い</a:t>
            </a:r>
            <a:endParaRPr kumimoji="1" lang="ja-JP" altLang="en-US" sz="2000" dirty="0">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a:xfrm>
            <a:off x="6553200" y="6356350"/>
            <a:ext cx="2133600" cy="365125"/>
          </a:xfrm>
          <a:prstGeom prst="rect">
            <a:avLst/>
          </a:prstGeom>
        </p:spPr>
        <p:txBody>
          <a:bodyPr/>
          <a:lstStyle/>
          <a:p>
            <a:fld id="{E61F345E-1B42-4984-853B-CFCAD5292944}" type="slidenum">
              <a:rPr kumimoji="1" lang="ja-JP" altLang="en-US" smtClean="0"/>
              <a:pPr/>
              <a:t>7</a:t>
            </a:fld>
            <a:endParaRPr kumimoji="1" lang="ja-JP" altLang="en-US"/>
          </a:p>
        </p:txBody>
      </p:sp>
      <p:sp>
        <p:nvSpPr>
          <p:cNvPr id="8" name="正方形/長方形 7"/>
          <p:cNvSpPr/>
          <p:nvPr/>
        </p:nvSpPr>
        <p:spPr>
          <a:xfrm>
            <a:off x="0" y="5103674"/>
            <a:ext cx="11305256" cy="646331"/>
          </a:xfrm>
          <a:prstGeom prst="rect">
            <a:avLst/>
          </a:prstGeom>
          <a:noFill/>
          <a:ln>
            <a:noFill/>
          </a:ln>
        </p:spPr>
        <p:txBody>
          <a:bodyPr wrap="square" lIns="91440" tIns="45720" rIns="91440" bIns="45720">
            <a:spAutoFit/>
          </a:bodyPr>
          <a:lstStyle/>
          <a:p>
            <a:r>
              <a:rPr lang="ja-JP" altLang="en-US" sz="3600" b="1" dirty="0" smtClean="0">
                <a:ln w="12700">
                  <a:solidFill>
                    <a:schemeClr val="tx2">
                      <a:satMod val="155000"/>
                    </a:schemeClr>
                  </a:solidFill>
                  <a:prstDash val="solid"/>
                </a:ln>
                <a:latin typeface="+mj-ea"/>
                <a:ea typeface="+mj-ea"/>
              </a:rPr>
              <a:t>　</a:t>
            </a:r>
            <a:endParaRPr lang="en-US" altLang="ja-JP" sz="3600" b="1" cap="none" spc="0" dirty="0" smtClean="0">
              <a:ln w="12700">
                <a:solidFill>
                  <a:schemeClr val="tx2">
                    <a:satMod val="155000"/>
                  </a:schemeClr>
                </a:solidFill>
                <a:prstDash val="solid"/>
              </a:ln>
              <a:latin typeface="+mj-ea"/>
              <a:ea typeface="+mj-ea"/>
            </a:endParaRPr>
          </a:p>
        </p:txBody>
      </p:sp>
      <p:sp>
        <p:nvSpPr>
          <p:cNvPr id="9" name="正方形/長方形 8"/>
          <p:cNvSpPr/>
          <p:nvPr/>
        </p:nvSpPr>
        <p:spPr>
          <a:xfrm>
            <a:off x="395537" y="1196752"/>
            <a:ext cx="3427541" cy="646331"/>
          </a:xfrm>
          <a:prstGeom prst="rect">
            <a:avLst/>
          </a:prstGeom>
          <a:noFill/>
        </p:spPr>
        <p:txBody>
          <a:bodyPr wrap="none" lIns="91440" tIns="45720" rIns="91440" bIns="45720">
            <a:spAutoFit/>
          </a:bodyPr>
          <a:lstStyle/>
          <a:p>
            <a:pPr algn="ctr"/>
            <a:r>
              <a:rPr lang="ja-JP" altLang="en-US" sz="3600" b="1" dirty="0" smtClean="0">
                <a:ln w="12700">
                  <a:noFill/>
                  <a:prstDash val="solid"/>
                </a:ln>
                <a:latin typeface="HGPｺﾞｼｯｸE" pitchFamily="50" charset="-128"/>
                <a:ea typeface="HGPｺﾞｼｯｸE" pitchFamily="50" charset="-128"/>
              </a:rPr>
              <a:t>純就学率の向上</a:t>
            </a:r>
            <a:endParaRPr lang="ja-JP" altLang="en-US" sz="3600" b="1" cap="none" spc="0" dirty="0">
              <a:ln w="12700">
                <a:noFill/>
                <a:prstDash val="solid"/>
              </a:ln>
              <a:latin typeface="HGPｺﾞｼｯｸE" pitchFamily="50" charset="-128"/>
              <a:ea typeface="HGPｺﾞｼｯｸE" pitchFamily="50" charset="-128"/>
            </a:endParaRPr>
          </a:p>
        </p:txBody>
      </p:sp>
      <p:sp>
        <p:nvSpPr>
          <p:cNvPr id="10" name="正方形/長方形 9"/>
          <p:cNvSpPr/>
          <p:nvPr/>
        </p:nvSpPr>
        <p:spPr>
          <a:xfrm>
            <a:off x="611560" y="2564904"/>
            <a:ext cx="1574470" cy="646331"/>
          </a:xfrm>
          <a:prstGeom prst="rect">
            <a:avLst/>
          </a:prstGeom>
          <a:noFill/>
        </p:spPr>
        <p:txBody>
          <a:bodyPr wrap="none" lIns="91440" tIns="45720" rIns="91440" bIns="45720">
            <a:spAutoFit/>
          </a:bodyPr>
          <a:lstStyle/>
          <a:p>
            <a:pPr algn="ctr"/>
            <a:r>
              <a:rPr lang="ja-JP" altLang="en-US" sz="36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修了率</a:t>
            </a:r>
            <a:endParaRPr lang="ja-JP" altLang="en-US"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12" name="下矢印 11"/>
          <p:cNvSpPr/>
          <p:nvPr/>
        </p:nvSpPr>
        <p:spPr>
          <a:xfrm>
            <a:off x="1295636" y="1808820"/>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flipH="1">
            <a:off x="2411760" y="2204864"/>
            <a:ext cx="1656184" cy="0"/>
          </a:xfrm>
          <a:prstGeom prst="straightConnector1">
            <a:avLst/>
          </a:prstGeom>
          <a:ln w="60325" cmpd="sng">
            <a:tailEnd type="arrow"/>
          </a:ln>
        </p:spPr>
        <p:style>
          <a:lnRef idx="1">
            <a:schemeClr val="accent1"/>
          </a:lnRef>
          <a:fillRef idx="0">
            <a:schemeClr val="accent1"/>
          </a:fillRef>
          <a:effectRef idx="0">
            <a:schemeClr val="accent1"/>
          </a:effectRef>
          <a:fontRef idx="minor">
            <a:schemeClr val="tx1"/>
          </a:fontRef>
        </p:style>
      </p:cxnSp>
      <p:sp>
        <p:nvSpPr>
          <p:cNvPr id="25" name="円形吹き出し 24"/>
          <p:cNvSpPr/>
          <p:nvPr/>
        </p:nvSpPr>
        <p:spPr>
          <a:xfrm>
            <a:off x="4139952" y="1628800"/>
            <a:ext cx="1800200" cy="1512168"/>
          </a:xfrm>
          <a:prstGeom prst="wedgeEllipseCallout">
            <a:avLst>
              <a:gd name="adj1" fmla="val -7875"/>
              <a:gd name="adj2" fmla="val -1725"/>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smtClean="0">
                <a:ln w="12700">
                  <a:solidFill>
                    <a:schemeClr val="tx2">
                      <a:satMod val="155000"/>
                    </a:schemeClr>
                  </a:solidFill>
                  <a:prstDash val="solid"/>
                </a:ln>
                <a:solidFill>
                  <a:schemeClr val="tx1"/>
                </a:solidFill>
              </a:rPr>
              <a:t>中退率</a:t>
            </a:r>
            <a:endParaRPr lang="en-US" altLang="ja-JP" sz="2800" b="1" dirty="0" smtClean="0">
              <a:ln w="12700">
                <a:solidFill>
                  <a:schemeClr val="tx2">
                    <a:satMod val="155000"/>
                  </a:schemeClr>
                </a:solidFill>
                <a:prstDash val="solid"/>
              </a:ln>
              <a:solidFill>
                <a:schemeClr val="tx1"/>
              </a:solidFill>
            </a:endParaRPr>
          </a:p>
          <a:p>
            <a:r>
              <a:rPr lang="ja-JP" altLang="en-US" sz="2800" b="1" dirty="0" smtClean="0">
                <a:ln w="12700">
                  <a:solidFill>
                    <a:schemeClr val="tx2">
                      <a:satMod val="155000"/>
                    </a:schemeClr>
                  </a:solidFill>
                  <a:prstDash val="solid"/>
                </a:ln>
                <a:solidFill>
                  <a:schemeClr val="tx1"/>
                </a:solidFill>
              </a:rPr>
              <a:t>留年率</a:t>
            </a:r>
            <a:endParaRPr lang="ja-JP" altLang="en-US" sz="2800" b="1" dirty="0">
              <a:ln w="12700">
                <a:solidFill>
                  <a:schemeClr val="tx2">
                    <a:satMod val="155000"/>
                  </a:schemeClr>
                </a:solidFill>
                <a:prstDash val="solid"/>
              </a:ln>
              <a:solidFill>
                <a:schemeClr val="tx1"/>
              </a:solidFill>
            </a:endParaRPr>
          </a:p>
        </p:txBody>
      </p:sp>
      <p:sp>
        <p:nvSpPr>
          <p:cNvPr id="26" name="正方形/長方形 25"/>
          <p:cNvSpPr/>
          <p:nvPr/>
        </p:nvSpPr>
        <p:spPr>
          <a:xfrm>
            <a:off x="4499992" y="1412776"/>
            <a:ext cx="1085554" cy="523220"/>
          </a:xfrm>
          <a:prstGeom prst="rect">
            <a:avLst/>
          </a:prstGeom>
          <a:noFill/>
        </p:spPr>
        <p:txBody>
          <a:bodyPr wrap="square" lIns="91440" tIns="45720" rIns="91440" bIns="45720">
            <a:spAutoFit/>
          </a:bodyPr>
          <a:lstStyle/>
          <a:p>
            <a:pPr algn="ctr"/>
            <a:r>
              <a:rPr lang="ja-JP" altLang="en-US" sz="2800" b="1" dirty="0" smtClean="0">
                <a:ln w="12700">
                  <a:solidFill>
                    <a:schemeClr val="tx2">
                      <a:satMod val="155000"/>
                    </a:schemeClr>
                  </a:solidFill>
                  <a:prstDash val="solid"/>
                </a:ln>
              </a:rPr>
              <a:t>高い</a:t>
            </a:r>
            <a:endParaRPr lang="ja-JP" altLang="en-US" sz="2800" b="1" cap="none" spc="0" dirty="0">
              <a:ln w="12700">
                <a:solidFill>
                  <a:schemeClr val="tx2">
                    <a:satMod val="155000"/>
                  </a:schemeClr>
                </a:solidFill>
                <a:prstDash val="solid"/>
              </a:ln>
            </a:endParaRPr>
          </a:p>
        </p:txBody>
      </p:sp>
      <p:cxnSp>
        <p:nvCxnSpPr>
          <p:cNvPr id="31" name="直線コネクタ 30"/>
          <p:cNvCxnSpPr/>
          <p:nvPr/>
        </p:nvCxnSpPr>
        <p:spPr>
          <a:xfrm>
            <a:off x="323528" y="692696"/>
            <a:ext cx="5832648" cy="0"/>
          </a:xfrm>
          <a:prstGeom prst="line">
            <a:avLst/>
          </a:prstGeom>
          <a:ln w="57150" cmpd="thickThin">
            <a:prstDash val="sysDot"/>
          </a:ln>
        </p:spPr>
        <p:style>
          <a:lnRef idx="1">
            <a:schemeClr val="accent1"/>
          </a:lnRef>
          <a:fillRef idx="0">
            <a:schemeClr val="accent1"/>
          </a:fillRef>
          <a:effectRef idx="0">
            <a:schemeClr val="accent1"/>
          </a:effectRef>
          <a:fontRef idx="minor">
            <a:schemeClr val="tx1"/>
          </a:fontRef>
        </p:style>
      </p:cxnSp>
      <p:sp>
        <p:nvSpPr>
          <p:cNvPr id="39" name="フローチャート: 処理 38"/>
          <p:cNvSpPr/>
          <p:nvPr/>
        </p:nvSpPr>
        <p:spPr>
          <a:xfrm>
            <a:off x="683568" y="260648"/>
            <a:ext cx="2088232" cy="792088"/>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800" b="1" dirty="0" smtClean="0">
                <a:solidFill>
                  <a:schemeClr val="tx1"/>
                </a:solidFill>
                <a:latin typeface="HGPｺﾞｼｯｸE" pitchFamily="50" charset="-128"/>
                <a:ea typeface="HGPｺﾞｼｯｸE" pitchFamily="50" charset="-128"/>
              </a:rPr>
              <a:t>初等教育</a:t>
            </a:r>
            <a:endParaRPr kumimoji="1" lang="ja-JP" altLang="en-US" sz="2800" b="1" dirty="0">
              <a:solidFill>
                <a:schemeClr val="tx1"/>
              </a:solidFill>
              <a:latin typeface="HGPｺﾞｼｯｸE" pitchFamily="50" charset="-128"/>
              <a:ea typeface="HGPｺﾞｼｯｸE" pitchFamily="50" charset="-128"/>
            </a:endParaRPr>
          </a:p>
        </p:txBody>
      </p:sp>
      <p:cxnSp>
        <p:nvCxnSpPr>
          <p:cNvPr id="44" name="直線コネクタ 43"/>
          <p:cNvCxnSpPr/>
          <p:nvPr/>
        </p:nvCxnSpPr>
        <p:spPr>
          <a:xfrm>
            <a:off x="251520" y="692696"/>
            <a:ext cx="0" cy="4176464"/>
          </a:xfrm>
          <a:prstGeom prst="line">
            <a:avLst/>
          </a:prstGeom>
          <a:ln w="57150">
            <a:prstDash val="sysDot"/>
          </a:ln>
        </p:spPr>
        <p:style>
          <a:lnRef idx="1">
            <a:schemeClr val="accent1"/>
          </a:lnRef>
          <a:fillRef idx="0">
            <a:schemeClr val="accent1"/>
          </a:fillRef>
          <a:effectRef idx="0">
            <a:schemeClr val="accent1"/>
          </a:effectRef>
          <a:fontRef idx="minor">
            <a:schemeClr val="tx1"/>
          </a:fontRef>
        </p:style>
      </p:cxnSp>
      <p:cxnSp>
        <p:nvCxnSpPr>
          <p:cNvPr id="1028" name="AutoShape 4"/>
          <p:cNvCxnSpPr>
            <a:cxnSpLocks noChangeShapeType="1"/>
          </p:cNvCxnSpPr>
          <p:nvPr/>
        </p:nvCxnSpPr>
        <p:spPr bwMode="auto">
          <a:xfrm flipH="1">
            <a:off x="683568" y="3212976"/>
            <a:ext cx="234280" cy="514549"/>
          </a:xfrm>
          <a:prstGeom prst="straightConnector1">
            <a:avLst/>
          </a:prstGeom>
          <a:noFill/>
          <a:ln w="34925">
            <a:solidFill>
              <a:srgbClr val="000000"/>
            </a:solidFill>
            <a:round/>
            <a:headEnd/>
            <a:tailEnd type="triangle" w="med" len="med"/>
          </a:ln>
        </p:spPr>
      </p:cxnSp>
      <p:cxnSp>
        <p:nvCxnSpPr>
          <p:cNvPr id="58" name="AutoShape 4"/>
          <p:cNvCxnSpPr>
            <a:cxnSpLocks noChangeShapeType="1"/>
          </p:cNvCxnSpPr>
          <p:nvPr/>
        </p:nvCxnSpPr>
        <p:spPr bwMode="auto">
          <a:xfrm>
            <a:off x="1835696" y="3212976"/>
            <a:ext cx="360040" cy="504056"/>
          </a:xfrm>
          <a:prstGeom prst="straightConnector1">
            <a:avLst/>
          </a:prstGeom>
          <a:noFill/>
          <a:ln w="34925">
            <a:solidFill>
              <a:srgbClr val="000000"/>
            </a:solidFill>
            <a:round/>
            <a:headEnd/>
            <a:tailEnd type="triangle" w="med" len="med"/>
          </a:ln>
        </p:spPr>
      </p:cxnSp>
      <p:sp>
        <p:nvSpPr>
          <p:cNvPr id="62" name="正方形/長方形 61"/>
          <p:cNvSpPr/>
          <p:nvPr/>
        </p:nvSpPr>
        <p:spPr>
          <a:xfrm>
            <a:off x="2123728" y="2564904"/>
            <a:ext cx="1574470" cy="646331"/>
          </a:xfrm>
          <a:prstGeom prst="rect">
            <a:avLst/>
          </a:prstGeom>
          <a:noFill/>
        </p:spPr>
        <p:txBody>
          <a:bodyPr wrap="square" lIns="91440" tIns="45720" rIns="91440" bIns="45720">
            <a:spAutoFit/>
          </a:bodyPr>
          <a:lstStyle/>
          <a:p>
            <a:pPr algn="ctr"/>
            <a:r>
              <a:rPr lang="ja-JP" altLang="en-US" sz="3600" b="1" dirty="0" smtClean="0">
                <a:ln w="12700">
                  <a:noFill/>
                  <a:prstDash val="solid"/>
                </a:ln>
                <a:latin typeface="HGPｺﾞｼｯｸE" pitchFamily="50" charset="-128"/>
                <a:ea typeface="HGPｺﾞｼｯｸE" pitchFamily="50" charset="-128"/>
              </a:rPr>
              <a:t>は停滞</a:t>
            </a:r>
            <a:endParaRPr lang="ja-JP" altLang="en-US" sz="3600" b="1" cap="none" spc="0" dirty="0">
              <a:ln w="12700">
                <a:noFill/>
                <a:prstDash val="solid"/>
              </a:ln>
              <a:latin typeface="HGPｺﾞｼｯｸE" pitchFamily="50" charset="-128"/>
              <a:ea typeface="HGPｺﾞｼｯｸE" pitchFamily="50" charset="-128"/>
            </a:endParaRPr>
          </a:p>
        </p:txBody>
      </p:sp>
      <p:sp>
        <p:nvSpPr>
          <p:cNvPr id="63" name="正方形/長方形 62"/>
          <p:cNvSpPr/>
          <p:nvPr/>
        </p:nvSpPr>
        <p:spPr>
          <a:xfrm>
            <a:off x="0" y="3717032"/>
            <a:ext cx="1728192" cy="400110"/>
          </a:xfrm>
          <a:prstGeom prst="rect">
            <a:avLst/>
          </a:prstGeom>
          <a:noFill/>
        </p:spPr>
        <p:txBody>
          <a:bodyPr wrap="square" lIns="91440" tIns="45720" rIns="91440" bIns="45720">
            <a:spAutoFit/>
          </a:bodyPr>
          <a:lstStyle/>
          <a:p>
            <a:pPr algn="ctr"/>
            <a:r>
              <a:rPr lang="ja-JP" altLang="en-US" sz="2000" b="1" dirty="0" smtClean="0">
                <a:ln w="12700">
                  <a:noFill/>
                  <a:prstDash val="solid"/>
                </a:ln>
                <a:latin typeface="HGPｺﾞｼｯｸE" pitchFamily="50" charset="-128"/>
                <a:ea typeface="HGPｺﾞｼｯｸE" pitchFamily="50" charset="-128"/>
              </a:rPr>
              <a:t>多数派</a:t>
            </a:r>
            <a:endParaRPr lang="ja-JP" altLang="en-US" sz="2000" b="1" cap="none" spc="0" dirty="0">
              <a:ln w="12700">
                <a:noFill/>
                <a:prstDash val="solid"/>
              </a:ln>
              <a:latin typeface="HGPｺﾞｼｯｸE" pitchFamily="50" charset="-128"/>
              <a:ea typeface="HGPｺﾞｼｯｸE" pitchFamily="50" charset="-128"/>
            </a:endParaRPr>
          </a:p>
        </p:txBody>
      </p:sp>
      <p:sp>
        <p:nvSpPr>
          <p:cNvPr id="65" name="正方形/長方形 64"/>
          <p:cNvSpPr/>
          <p:nvPr/>
        </p:nvSpPr>
        <p:spPr>
          <a:xfrm>
            <a:off x="1403648" y="3717032"/>
            <a:ext cx="1728192" cy="400110"/>
          </a:xfrm>
          <a:prstGeom prst="rect">
            <a:avLst/>
          </a:prstGeom>
          <a:noFill/>
        </p:spPr>
        <p:txBody>
          <a:bodyPr wrap="square" lIns="91440" tIns="45720" rIns="91440" bIns="45720">
            <a:spAutoFit/>
          </a:bodyPr>
          <a:lstStyle/>
          <a:p>
            <a:pPr algn="ctr"/>
            <a:r>
              <a:rPr lang="ja-JP" altLang="en-US" sz="2000" b="1" dirty="0" smtClean="0">
                <a:ln w="12700">
                  <a:noFill/>
                  <a:prstDash val="solid"/>
                </a:ln>
                <a:latin typeface="HGPｺﾞｼｯｸE" pitchFamily="50" charset="-128"/>
                <a:ea typeface="HGPｺﾞｼｯｸE" pitchFamily="50" charset="-128"/>
              </a:rPr>
              <a:t>少数派</a:t>
            </a:r>
            <a:endParaRPr lang="ja-JP" altLang="en-US" sz="2000" b="1" cap="none" spc="0" dirty="0">
              <a:ln w="12700">
                <a:noFill/>
                <a:prstDash val="solid"/>
              </a:ln>
              <a:latin typeface="HGPｺﾞｼｯｸE" pitchFamily="50" charset="-128"/>
              <a:ea typeface="HGPｺﾞｼｯｸE" pitchFamily="50" charset="-128"/>
            </a:endParaRPr>
          </a:p>
        </p:txBody>
      </p:sp>
      <p:sp>
        <p:nvSpPr>
          <p:cNvPr id="70" name="正方形/長方形 69"/>
          <p:cNvSpPr/>
          <p:nvPr/>
        </p:nvSpPr>
        <p:spPr>
          <a:xfrm>
            <a:off x="611560" y="3212976"/>
            <a:ext cx="1576073" cy="584775"/>
          </a:xfrm>
          <a:prstGeom prst="rect">
            <a:avLst/>
          </a:prstGeom>
          <a:noFill/>
        </p:spPr>
        <p:txBody>
          <a:bodyPr wrap="square" lIns="91440" tIns="45720" rIns="91440" bIns="45720">
            <a:spAutoFit/>
          </a:bodyPr>
          <a:lstStyle/>
          <a:p>
            <a:pPr algn="ctr"/>
            <a:r>
              <a:rPr lang="ja-JP" altLang="en-US" sz="3200" b="1" cap="none" spc="0" dirty="0" smtClean="0">
                <a:ln w="12700">
                  <a:noFill/>
                  <a:prstDash val="solid"/>
                </a:ln>
                <a:solidFill>
                  <a:srgbClr val="0070C0"/>
                </a:solidFill>
                <a:latin typeface="HGPｺﾞｼｯｸE" pitchFamily="50" charset="-128"/>
                <a:ea typeface="HGPｺﾞｼｯｸE" pitchFamily="50" charset="-128"/>
              </a:rPr>
              <a:t>民族</a:t>
            </a:r>
            <a:endParaRPr lang="ja-JP" altLang="en-US" sz="3200" b="1" cap="none" spc="0" dirty="0">
              <a:ln w="12700">
                <a:noFill/>
                <a:prstDash val="solid"/>
              </a:ln>
              <a:solidFill>
                <a:srgbClr val="0070C0"/>
              </a:solidFill>
              <a:latin typeface="HGPｺﾞｼｯｸE" pitchFamily="50" charset="-128"/>
              <a:ea typeface="HGPｺﾞｼｯｸE" pitchFamily="50" charset="-128"/>
            </a:endParaRPr>
          </a:p>
        </p:txBody>
      </p:sp>
      <p:cxnSp>
        <p:nvCxnSpPr>
          <p:cNvPr id="71" name="直線コネクタ 70"/>
          <p:cNvCxnSpPr/>
          <p:nvPr/>
        </p:nvCxnSpPr>
        <p:spPr>
          <a:xfrm>
            <a:off x="6156176" y="692696"/>
            <a:ext cx="0" cy="4248472"/>
          </a:xfrm>
          <a:prstGeom prst="line">
            <a:avLst/>
          </a:prstGeom>
          <a:ln w="57150" cmpd="thickThin">
            <a:prstDash val="sysDot"/>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368314" y="4941168"/>
            <a:ext cx="5904656" cy="0"/>
          </a:xfrm>
          <a:prstGeom prst="line">
            <a:avLst/>
          </a:prstGeom>
          <a:ln w="57150" cmpd="thickThin">
            <a:prstDash val="sysDot"/>
          </a:ln>
        </p:spPr>
        <p:style>
          <a:lnRef idx="1">
            <a:schemeClr val="accent1"/>
          </a:lnRef>
          <a:fillRef idx="0">
            <a:schemeClr val="accent1"/>
          </a:fillRef>
          <a:effectRef idx="0">
            <a:schemeClr val="accent1"/>
          </a:effectRef>
          <a:fontRef idx="minor">
            <a:schemeClr val="tx1"/>
          </a:fontRef>
        </p:style>
      </p:cxnSp>
      <p:cxnSp>
        <p:nvCxnSpPr>
          <p:cNvPr id="88" name="AutoShape 4"/>
          <p:cNvCxnSpPr>
            <a:cxnSpLocks noChangeShapeType="1"/>
          </p:cNvCxnSpPr>
          <p:nvPr/>
        </p:nvCxnSpPr>
        <p:spPr bwMode="auto">
          <a:xfrm>
            <a:off x="755576" y="4077072"/>
            <a:ext cx="576064" cy="504056"/>
          </a:xfrm>
          <a:prstGeom prst="straightConnector1">
            <a:avLst/>
          </a:prstGeom>
          <a:noFill/>
          <a:ln w="34925">
            <a:solidFill>
              <a:srgbClr val="000000"/>
            </a:solidFill>
            <a:round/>
            <a:headEnd/>
            <a:tailEnd type="triangle" w="med" len="med"/>
          </a:ln>
        </p:spPr>
      </p:cxnSp>
      <p:cxnSp>
        <p:nvCxnSpPr>
          <p:cNvPr id="90" name="AutoShape 4"/>
          <p:cNvCxnSpPr>
            <a:cxnSpLocks noChangeShapeType="1"/>
          </p:cNvCxnSpPr>
          <p:nvPr/>
        </p:nvCxnSpPr>
        <p:spPr bwMode="auto">
          <a:xfrm flipH="1">
            <a:off x="1547664" y="4077072"/>
            <a:ext cx="648072" cy="504056"/>
          </a:xfrm>
          <a:prstGeom prst="straightConnector1">
            <a:avLst/>
          </a:prstGeom>
          <a:noFill/>
          <a:ln w="34925">
            <a:solidFill>
              <a:srgbClr val="000000"/>
            </a:solidFill>
            <a:round/>
            <a:headEnd/>
            <a:tailEnd type="triangle" w="med" len="med"/>
          </a:ln>
        </p:spPr>
      </p:cxnSp>
      <p:sp>
        <p:nvSpPr>
          <p:cNvPr id="98" name="AutoShape 2"/>
          <p:cNvSpPr>
            <a:spLocks noChangeArrowheads="1"/>
          </p:cNvSpPr>
          <p:nvPr/>
        </p:nvSpPr>
        <p:spPr bwMode="auto">
          <a:xfrm>
            <a:off x="755576" y="3933056"/>
            <a:ext cx="1440160" cy="936104"/>
          </a:xfrm>
          <a:prstGeom prst="irregularSeal1">
            <a:avLst/>
          </a:prstGeom>
          <a:solidFill>
            <a:srgbClr val="FF9999"/>
          </a:solidFill>
          <a:ln w="9525">
            <a:solidFill>
              <a:srgbClr val="000000">
                <a:alpha val="93000"/>
              </a:srgbClr>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0" name="正方形/長方形 99"/>
          <p:cNvSpPr/>
          <p:nvPr/>
        </p:nvSpPr>
        <p:spPr>
          <a:xfrm>
            <a:off x="731398" y="4077942"/>
            <a:ext cx="1512168" cy="646331"/>
          </a:xfrm>
          <a:prstGeom prst="rect">
            <a:avLst/>
          </a:prstGeom>
        </p:spPr>
        <p:txBody>
          <a:bodyPr wrap="square">
            <a:spAutoFit/>
          </a:bodyPr>
          <a:lstStyle/>
          <a:p>
            <a:pPr algn="ctr"/>
            <a:r>
              <a:rPr lang="ja-JP" altLang="en-US" sz="3600" b="1" dirty="0" smtClean="0">
                <a:ln w="12700">
                  <a:solidFill>
                    <a:schemeClr val="tx1">
                      <a:alpha val="70000"/>
                    </a:schemeClr>
                  </a:solidFill>
                  <a:prstDash val="solid"/>
                </a:ln>
                <a:solidFill>
                  <a:srgbClr val="FF0000"/>
                </a:solidFill>
                <a:latin typeface="HGPｺﾞｼｯｸE" pitchFamily="50" charset="-128"/>
                <a:ea typeface="HGPｺﾞｼｯｸE" pitchFamily="50" charset="-128"/>
              </a:rPr>
              <a:t>格差</a:t>
            </a:r>
            <a:endParaRPr lang="ja-JP" altLang="en-US" sz="3600" b="1" dirty="0">
              <a:ln w="12700">
                <a:solidFill>
                  <a:schemeClr val="tx1">
                    <a:alpha val="70000"/>
                  </a:schemeClr>
                </a:solidFill>
                <a:prstDash val="solid"/>
              </a:ln>
              <a:solidFill>
                <a:srgbClr val="FF0000"/>
              </a:solidFill>
              <a:latin typeface="HGPｺﾞｼｯｸE" pitchFamily="50" charset="-128"/>
              <a:ea typeface="HGPｺﾞｼｯｸE" pitchFamily="50" charset="-128"/>
            </a:endParaRPr>
          </a:p>
        </p:txBody>
      </p:sp>
      <p:sp>
        <p:nvSpPr>
          <p:cNvPr id="109" name="ストライプ矢印 108"/>
          <p:cNvSpPr/>
          <p:nvPr/>
        </p:nvSpPr>
        <p:spPr>
          <a:xfrm>
            <a:off x="6084168" y="2492896"/>
            <a:ext cx="1008112" cy="864096"/>
          </a:xfrm>
          <a:prstGeom prst="stripedRightArrow">
            <a:avLst>
              <a:gd name="adj1" fmla="val 50000"/>
              <a:gd name="adj2" fmla="val 4259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10" name="フローチャート: 処理 109"/>
          <p:cNvSpPr/>
          <p:nvPr/>
        </p:nvSpPr>
        <p:spPr>
          <a:xfrm>
            <a:off x="7164288" y="2204864"/>
            <a:ext cx="1728192" cy="1224136"/>
          </a:xfrm>
          <a:prstGeom prst="flowChartProcess">
            <a:avLst/>
          </a:prstGeom>
          <a:solidFill>
            <a:schemeClr val="bg1">
              <a:lumMod val="85000"/>
            </a:schemeClr>
          </a:solidFill>
          <a:ln w="63500" cmpd="sng">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HGPｺﾞｼｯｸE" pitchFamily="50" charset="-128"/>
                <a:ea typeface="HGPｺﾞｼｯｸE" pitchFamily="50" charset="-128"/>
              </a:rPr>
              <a:t>教育格差</a:t>
            </a:r>
            <a:endParaRPr kumimoji="1" lang="ja-JP" altLang="en-US" sz="2400" b="1" dirty="0">
              <a:solidFill>
                <a:schemeClr val="tx1"/>
              </a:solidFill>
              <a:latin typeface="HGPｺﾞｼｯｸE" pitchFamily="50" charset="-128"/>
              <a:ea typeface="HGPｺﾞｼｯｸE" pitchFamily="50" charset="-128"/>
            </a:endParaRPr>
          </a:p>
        </p:txBody>
      </p:sp>
      <p:cxnSp>
        <p:nvCxnSpPr>
          <p:cNvPr id="122" name="直線コネクタ 121"/>
          <p:cNvCxnSpPr/>
          <p:nvPr/>
        </p:nvCxnSpPr>
        <p:spPr>
          <a:xfrm>
            <a:off x="683568" y="3212976"/>
            <a:ext cx="144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07505" y="0"/>
            <a:ext cx="576064" cy="400110"/>
          </a:xfrm>
          <a:prstGeom prst="rect">
            <a:avLst/>
          </a:prstGeom>
          <a:noFill/>
        </p:spPr>
        <p:txBody>
          <a:bodyPr wrap="square" rtlCol="0">
            <a:spAutoFit/>
          </a:bodyPr>
          <a:lstStyle/>
          <a:p>
            <a:r>
              <a:rPr kumimoji="1" lang="en-US" altLang="ja-JP" sz="2000" dirty="0" smtClean="0">
                <a:latin typeface="HGPｺﾞｼｯｸE" pitchFamily="50" charset="-128"/>
                <a:ea typeface="HGPｺﾞｼｯｸE" pitchFamily="50" charset="-128"/>
              </a:rPr>
              <a:t>1-5</a:t>
            </a:r>
            <a:endParaRPr kumimoji="1" lang="ja-JP" altLang="en-US" sz="2000" dirty="0">
              <a:latin typeface="HGPｺﾞｼｯｸE" pitchFamily="50" charset="-128"/>
              <a:ea typeface="HGPｺﾞｼｯｸE" pitchFamily="50" charset="-128"/>
            </a:endParaRPr>
          </a:p>
        </p:txBody>
      </p:sp>
      <p:sp>
        <p:nvSpPr>
          <p:cNvPr id="7" name="テキスト ボックス 6"/>
          <p:cNvSpPr txBox="1"/>
          <p:nvPr/>
        </p:nvSpPr>
        <p:spPr>
          <a:xfrm>
            <a:off x="8316416" y="5588422"/>
            <a:ext cx="288032" cy="369332"/>
          </a:xfrm>
          <a:prstGeom prst="rect">
            <a:avLst/>
          </a:prstGeom>
          <a:noFill/>
        </p:spPr>
        <p:txBody>
          <a:bodyPr wrap="square" rtlCol="0">
            <a:spAutoFit/>
          </a:bodyPr>
          <a:lstStyle/>
          <a:p>
            <a:r>
              <a:rPr kumimoji="1" lang="ja-JP" altLang="en-US" dirty="0" smtClean="0"/>
              <a:t>　</a:t>
            </a:r>
            <a:endParaRPr kumimoji="1" lang="ja-JP" altLang="en-US" dirty="0">
              <a:latin typeface="HGPｺﾞｼｯｸE" pitchFamily="50" charset="-128"/>
              <a:ea typeface="HGPｺﾞｼｯｸE" pitchFamily="50" charset="-128"/>
            </a:endParaRPr>
          </a:p>
        </p:txBody>
      </p:sp>
      <p:grpSp>
        <p:nvGrpSpPr>
          <p:cNvPr id="13" name="グループ化 12"/>
          <p:cNvGrpSpPr/>
          <p:nvPr/>
        </p:nvGrpSpPr>
        <p:grpSpPr>
          <a:xfrm>
            <a:off x="97093" y="4869160"/>
            <a:ext cx="8183460" cy="1781815"/>
            <a:chOff x="-64812" y="4941168"/>
            <a:chExt cx="8183460" cy="1781815"/>
          </a:xfrm>
        </p:grpSpPr>
        <p:sp>
          <p:nvSpPr>
            <p:cNvPr id="11" name="角丸四角形 10"/>
            <p:cNvSpPr/>
            <p:nvPr/>
          </p:nvSpPr>
          <p:spPr>
            <a:xfrm>
              <a:off x="611560" y="4941168"/>
              <a:ext cx="864096" cy="4856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latin typeface="HGPｺﾞｼｯｸE" pitchFamily="50" charset="-128"/>
                  <a:ea typeface="HGPｺﾞｼｯｸE" pitchFamily="50" charset="-128"/>
                </a:rPr>
                <a:t>目的</a:t>
              </a:r>
              <a:endParaRPr kumimoji="1" lang="ja-JP" altLang="en-US" dirty="0">
                <a:latin typeface="HGPｺﾞｼｯｸE" pitchFamily="50" charset="-128"/>
                <a:ea typeface="HGPｺﾞｼｯｸE" pitchFamily="50" charset="-128"/>
              </a:endParaRPr>
            </a:p>
          </p:txBody>
        </p:sp>
        <p:grpSp>
          <p:nvGrpSpPr>
            <p:cNvPr id="6" name="グループ化 5"/>
            <p:cNvGrpSpPr/>
            <p:nvPr/>
          </p:nvGrpSpPr>
          <p:grpSpPr>
            <a:xfrm>
              <a:off x="-64812" y="5101722"/>
              <a:ext cx="8183460" cy="1621261"/>
              <a:chOff x="-64812" y="5101722"/>
              <a:chExt cx="8183460" cy="1621261"/>
            </a:xfrm>
          </p:grpSpPr>
          <p:sp>
            <p:nvSpPr>
              <p:cNvPr id="3" name="角丸四角形 2"/>
              <p:cNvSpPr/>
              <p:nvPr/>
            </p:nvSpPr>
            <p:spPr>
              <a:xfrm>
                <a:off x="917848" y="5426839"/>
                <a:ext cx="7200800" cy="12961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800" b="1" dirty="0">
                    <a:ln w="12700">
                      <a:solidFill>
                        <a:schemeClr val="tx2">
                          <a:satMod val="155000"/>
                        </a:schemeClr>
                      </a:solidFill>
                      <a:prstDash val="solid"/>
                    </a:ln>
                    <a:latin typeface="HGPｺﾞｼｯｸE" pitchFamily="50" charset="-128"/>
                    <a:ea typeface="HGPｺﾞｼｯｸE" pitchFamily="50" charset="-128"/>
                  </a:rPr>
                  <a:t>多数派民族（低地ラオ）と少数派民族</a:t>
                </a:r>
                <a:endParaRPr lang="en-US" altLang="ja-JP" sz="2800" b="1" dirty="0">
                  <a:ln w="12700">
                    <a:solidFill>
                      <a:schemeClr val="tx2">
                        <a:satMod val="155000"/>
                      </a:schemeClr>
                    </a:solidFill>
                    <a:prstDash val="solid"/>
                  </a:ln>
                  <a:latin typeface="HGPｺﾞｼｯｸE" pitchFamily="50" charset="-128"/>
                  <a:ea typeface="HGPｺﾞｼｯｸE" pitchFamily="50" charset="-128"/>
                </a:endParaRPr>
              </a:p>
              <a:p>
                <a:r>
                  <a:rPr lang="ja-JP" altLang="en-US" sz="2800" b="1" dirty="0">
                    <a:ln w="12700">
                      <a:solidFill>
                        <a:schemeClr val="tx2">
                          <a:satMod val="155000"/>
                        </a:schemeClr>
                      </a:solidFill>
                      <a:prstDash val="solid"/>
                    </a:ln>
                    <a:latin typeface="HGPｺﾞｼｯｸE" pitchFamily="50" charset="-128"/>
                    <a:ea typeface="HGPｺﾞｼｯｸE" pitchFamily="50" charset="-128"/>
                  </a:rPr>
                  <a:t>（モン族）の</a:t>
                </a:r>
                <a:r>
                  <a:rPr lang="ja-JP" altLang="en-US" sz="2800" b="1" dirty="0">
                    <a:ln w="12700">
                      <a:solidFill>
                        <a:schemeClr val="tx2">
                          <a:satMod val="155000"/>
                        </a:schemeClr>
                      </a:solidFill>
                      <a:prstDash val="solid"/>
                    </a:ln>
                    <a:solidFill>
                      <a:srgbClr val="C00000"/>
                    </a:solidFill>
                    <a:latin typeface="HGPｺﾞｼｯｸE" pitchFamily="50" charset="-128"/>
                    <a:ea typeface="HGPｺﾞｼｯｸE" pitchFamily="50" charset="-128"/>
                  </a:rPr>
                  <a:t>初等教育の終了率の格差を是正</a:t>
                </a:r>
                <a:endParaRPr lang="en-US" altLang="ja-JP" sz="2800" b="1" dirty="0">
                  <a:ln w="12700">
                    <a:solidFill>
                      <a:schemeClr val="tx2">
                        <a:satMod val="155000"/>
                      </a:schemeClr>
                    </a:solidFill>
                    <a:prstDash val="solid"/>
                  </a:ln>
                  <a:solidFill>
                    <a:srgbClr val="C00000"/>
                  </a:solidFill>
                  <a:latin typeface="HGPｺﾞｼｯｸE" pitchFamily="50" charset="-128"/>
                  <a:ea typeface="HGPｺﾞｼｯｸE" pitchFamily="50" charset="-128"/>
                </a:endParaRPr>
              </a:p>
              <a:p>
                <a:r>
                  <a:rPr lang="ja-JP" altLang="en-US" sz="2800" b="1" dirty="0">
                    <a:ln w="12700">
                      <a:solidFill>
                        <a:schemeClr val="tx2">
                          <a:satMod val="155000"/>
                        </a:schemeClr>
                      </a:solidFill>
                      <a:prstDash val="solid"/>
                    </a:ln>
                    <a:latin typeface="HGPｺﾞｼｯｸE" pitchFamily="50" charset="-128"/>
                    <a:ea typeface="HGPｺﾞｼｯｸE" pitchFamily="50" charset="-128"/>
                  </a:rPr>
                  <a:t>するための有用性のあるアプローチの検証</a:t>
                </a:r>
                <a:endParaRPr lang="en-US" altLang="ja-JP" sz="2800" b="1" dirty="0">
                  <a:ln w="12700">
                    <a:solidFill>
                      <a:schemeClr val="tx2">
                        <a:satMod val="155000"/>
                      </a:schemeClr>
                    </a:solidFill>
                    <a:prstDash val="solid"/>
                  </a:ln>
                  <a:latin typeface="HGPｺﾞｼｯｸE" pitchFamily="50" charset="-128"/>
                  <a:ea typeface="HGPｺﾞｼｯｸE" pitchFamily="50" charset="-128"/>
                </a:endParaRPr>
              </a:p>
            </p:txBody>
          </p:sp>
          <p:sp>
            <p:nvSpPr>
              <p:cNvPr id="5" name="右矢印 4"/>
              <p:cNvSpPr/>
              <p:nvPr/>
            </p:nvSpPr>
            <p:spPr>
              <a:xfrm>
                <a:off x="-64812" y="5101722"/>
                <a:ext cx="612576"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87624" y="548680"/>
            <a:ext cx="6552728" cy="584775"/>
          </a:xfrm>
          <a:prstGeom prst="rect">
            <a:avLst/>
          </a:prstGeom>
          <a:noFill/>
        </p:spPr>
        <p:txBody>
          <a:bodyPr wrap="square" rtlCol="0">
            <a:spAutoFit/>
          </a:bodyPr>
          <a:lstStyle/>
          <a:p>
            <a:r>
              <a:rPr kumimoji="1" lang="ja-JP" alt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少数派民族をモン族にした理由</a:t>
            </a:r>
            <a:endParaRPr kumimoji="1" lang="ja-JP" alt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3" name="テキスト ボックス 2"/>
          <p:cNvSpPr txBox="1"/>
          <p:nvPr/>
        </p:nvSpPr>
        <p:spPr>
          <a:xfrm>
            <a:off x="683568" y="1628800"/>
            <a:ext cx="7632848" cy="4154984"/>
          </a:xfrm>
          <a:prstGeom prst="rect">
            <a:avLst/>
          </a:prstGeom>
          <a:noFill/>
        </p:spPr>
        <p:txBody>
          <a:bodyPr wrap="square" rtlCol="0">
            <a:spAutoFit/>
          </a:bodyPr>
          <a:lstStyle/>
          <a:p>
            <a:r>
              <a:rPr lang="ja-JP" altLang="en-US" sz="2400" dirty="0">
                <a:latin typeface="HGPｺﾞｼｯｸE" pitchFamily="50" charset="-128"/>
                <a:ea typeface="HGPｺﾞｼｯｸE" pitchFamily="50" charset="-128"/>
              </a:rPr>
              <a:t>１</a:t>
            </a:r>
            <a:r>
              <a:rPr kumimoji="1" lang="ja-JP" altLang="en-US" sz="2400" dirty="0" smtClean="0">
                <a:latin typeface="HGPｺﾞｼｯｸE" pitchFamily="50" charset="-128"/>
                <a:ea typeface="HGPｺﾞｼｯｸE" pitchFamily="50" charset="-128"/>
              </a:rPr>
              <a:t>．</a:t>
            </a:r>
            <a:r>
              <a:rPr kumimoji="1" lang="ja-JP" altLang="en-US" sz="2400" u="sng" dirty="0" smtClean="0">
                <a:latin typeface="HGPｺﾞｼｯｸE" pitchFamily="50" charset="-128"/>
                <a:ea typeface="HGPｺﾞｼｯｸE" pitchFamily="50" charset="-128"/>
              </a:rPr>
              <a:t>ラオス最大の少数民族</a:t>
            </a:r>
            <a:r>
              <a:rPr kumimoji="1" lang="ja-JP" altLang="en-US" sz="2400" dirty="0" smtClean="0">
                <a:latin typeface="HGPｺﾞｼｯｸE" pitchFamily="50" charset="-128"/>
                <a:ea typeface="HGPｺﾞｼｯｸE" pitchFamily="50" charset="-128"/>
              </a:rPr>
              <a:t>で</a:t>
            </a:r>
            <a:r>
              <a:rPr lang="ja-JP" altLang="en-US" sz="2400" dirty="0">
                <a:latin typeface="HGPｺﾞｼｯｸE" pitchFamily="50" charset="-128"/>
                <a:ea typeface="HGPｺﾞｼｯｸE" pitchFamily="50" charset="-128"/>
              </a:rPr>
              <a:t>、</a:t>
            </a:r>
            <a:r>
              <a:rPr kumimoji="1" lang="ja-JP" altLang="en-US" sz="2400" dirty="0" smtClean="0">
                <a:latin typeface="HGPｺﾞｼｯｸE" pitchFamily="50" charset="-128"/>
                <a:ea typeface="HGPｺﾞｼｯｸE" pitchFamily="50" charset="-128"/>
              </a:rPr>
              <a:t>ラオス広域の山岳地帯もカバーするため、他の少数民族にも影響を及ぼしやすい。</a:t>
            </a:r>
            <a:endParaRPr kumimoji="1" lang="en-US" altLang="ja-JP" sz="2400" dirty="0" smtClean="0">
              <a:latin typeface="HGPｺﾞｼｯｸE" pitchFamily="50" charset="-128"/>
              <a:ea typeface="HGPｺﾞｼｯｸE" pitchFamily="50" charset="-128"/>
            </a:endParaRPr>
          </a:p>
          <a:p>
            <a:endParaRPr lang="en-US" altLang="ja-JP" sz="2400" dirty="0">
              <a:latin typeface="HGPｺﾞｼｯｸE" pitchFamily="50" charset="-128"/>
              <a:ea typeface="HGPｺﾞｼｯｸE" pitchFamily="50" charset="-128"/>
            </a:endParaRPr>
          </a:p>
          <a:p>
            <a:r>
              <a:rPr kumimoji="1" lang="ja-JP" altLang="en-US" sz="2400" dirty="0" smtClean="0">
                <a:latin typeface="HGPｺﾞｼｯｸE" pitchFamily="50" charset="-128"/>
                <a:ea typeface="HGPｺﾞｼｯｸE" pitchFamily="50" charset="-128"/>
              </a:rPr>
              <a:t>２．民族のこだわりが強く、学校教育へのアクセスがない場所では独自の教育を展開し、子弟を教育してきた。</a:t>
            </a:r>
            <a:endParaRPr kumimoji="1" lang="en-US" altLang="ja-JP" sz="2400" dirty="0" smtClean="0">
              <a:latin typeface="HGPｺﾞｼｯｸE" pitchFamily="50" charset="-128"/>
              <a:ea typeface="HGPｺﾞｼｯｸE" pitchFamily="50" charset="-128"/>
            </a:endParaRPr>
          </a:p>
          <a:p>
            <a:endParaRPr lang="en-US" altLang="ja-JP" sz="2400" dirty="0">
              <a:latin typeface="HGPｺﾞｼｯｸE" pitchFamily="50" charset="-128"/>
              <a:ea typeface="HGPｺﾞｼｯｸE" pitchFamily="50" charset="-128"/>
            </a:endParaRPr>
          </a:p>
          <a:p>
            <a:r>
              <a:rPr kumimoji="1" lang="ja-JP" altLang="en-US" sz="2400" dirty="0" smtClean="0">
                <a:latin typeface="HGPｺﾞｼｯｸE" pitchFamily="50" charset="-128"/>
                <a:ea typeface="HGPｺﾞｼｯｸE" pitchFamily="50" charset="-128"/>
              </a:rPr>
              <a:t>３．フランス統治下では、フランスからの重税に対抗して何度も反抗を繰り返してきた。また、ベトナム戦争ではアメリカ軍の傭兵として戦ったため、多くが難民となった。</a:t>
            </a:r>
            <a:endParaRPr kumimoji="1" lang="en-US" altLang="ja-JP" sz="2400" dirty="0" smtClean="0">
              <a:latin typeface="HGPｺﾞｼｯｸE" pitchFamily="50" charset="-128"/>
              <a:ea typeface="HGPｺﾞｼｯｸE" pitchFamily="50" charset="-128"/>
            </a:endParaRPr>
          </a:p>
          <a:p>
            <a:r>
              <a:rPr lang="ja-JP" altLang="en-US" sz="2400" dirty="0">
                <a:latin typeface="HGPｺﾞｼｯｸE" pitchFamily="50" charset="-128"/>
                <a:ea typeface="HGPｺﾞｼｯｸE" pitchFamily="50" charset="-128"/>
              </a:rPr>
              <a:t>　</a:t>
            </a:r>
            <a:r>
              <a:rPr lang="ja-JP" altLang="en-US" sz="2400" dirty="0" smtClean="0">
                <a:latin typeface="HGPｺﾞｼｯｸE" pitchFamily="50" charset="-128"/>
                <a:ea typeface="HGPｺﾞｼｯｸE" pitchFamily="50" charset="-128"/>
              </a:rPr>
              <a:t>⇒　現在でも政府からの監視は厳しく、社会的に不利な状況にある。</a:t>
            </a:r>
            <a:endParaRPr kumimoji="1" lang="ja-JP" altLang="en-US" sz="2400" dirty="0">
              <a:latin typeface="HGPｺﾞｼｯｸE" pitchFamily="50" charset="-128"/>
              <a:ea typeface="HGPｺﾞｼｯｸE" pitchFamily="50" charset="-128"/>
            </a:endParaRPr>
          </a:p>
        </p:txBody>
      </p:sp>
      <p:sp>
        <p:nvSpPr>
          <p:cNvPr id="4" name="テキスト ボックス 3"/>
          <p:cNvSpPr txBox="1"/>
          <p:nvPr/>
        </p:nvSpPr>
        <p:spPr>
          <a:xfrm>
            <a:off x="251520" y="116632"/>
            <a:ext cx="648072" cy="369332"/>
          </a:xfrm>
          <a:prstGeom prst="rect">
            <a:avLst/>
          </a:prstGeom>
          <a:noFill/>
        </p:spPr>
        <p:txBody>
          <a:bodyPr wrap="square" rtlCol="0">
            <a:spAutoFit/>
          </a:bodyPr>
          <a:lstStyle/>
          <a:p>
            <a:r>
              <a:rPr lang="en-US" altLang="ja-JP" dirty="0">
                <a:latin typeface="HGPｺﾞｼｯｸE" pitchFamily="50" charset="-128"/>
                <a:ea typeface="HGPｺﾞｼｯｸE" pitchFamily="50" charset="-128"/>
              </a:rPr>
              <a:t>1-6</a:t>
            </a:r>
            <a:endParaRPr kumimoji="1" lang="ja-JP" altLang="en-US"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304087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617335"/>
            <a:ext cx="7467600" cy="1143000"/>
          </a:xfrm>
        </p:spPr>
        <p:txBody>
          <a:bodyPr>
            <a:normAutofit/>
          </a:bodyPr>
          <a:lstStyle/>
          <a:p>
            <a:r>
              <a:rPr lang="ja-JP" alt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a:t>
            </a:r>
            <a:r>
              <a:rPr lang="ja-JP" altLang="en-US" sz="36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経済的要因</a:t>
            </a:r>
            <a:endParaRPr kumimoji="1" lang="ja-JP" altLang="en-US" sz="3600"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endParaRPr>
          </a:p>
        </p:txBody>
      </p:sp>
      <p:sp>
        <p:nvSpPr>
          <p:cNvPr id="3" name="コンテンツ プレースホルダー 2"/>
          <p:cNvSpPr>
            <a:spLocks noGrp="1"/>
          </p:cNvSpPr>
          <p:nvPr>
            <p:ph sz="quarter" idx="1"/>
          </p:nvPr>
        </p:nvSpPr>
        <p:spPr>
          <a:xfrm>
            <a:off x="611560" y="1844824"/>
            <a:ext cx="7776864" cy="4525963"/>
          </a:xfrm>
        </p:spPr>
        <p:txBody>
          <a:bodyPr>
            <a:normAutofit/>
          </a:bodyPr>
          <a:lstStyle/>
          <a:p>
            <a:pPr marL="0" indent="0">
              <a:buNone/>
            </a:pPr>
            <a:r>
              <a:rPr kumimoji="1" lang="ja-JP" altLang="en-US" sz="2800" dirty="0" smtClean="0">
                <a:latin typeface="HGPｺﾞｼｯｸE" pitchFamily="50" charset="-128"/>
                <a:ea typeface="HGPｺﾞｼｯｸE" pitchFamily="50" charset="-128"/>
              </a:rPr>
              <a:t>・劣悪な地理条件と教育資源投入の不均衡</a:t>
            </a:r>
            <a:endParaRPr kumimoji="1" lang="en-US" altLang="ja-JP" sz="2800" dirty="0" smtClean="0">
              <a:latin typeface="HGPｺﾞｼｯｸE" pitchFamily="50" charset="-128"/>
              <a:ea typeface="HGPｺﾞｼｯｸE" pitchFamily="50" charset="-128"/>
            </a:endParaRPr>
          </a:p>
          <a:p>
            <a:pPr marL="0" indent="0">
              <a:buNone/>
            </a:pPr>
            <a:r>
              <a:rPr lang="ja-JP" altLang="en-US" sz="2800" dirty="0" smtClean="0">
                <a:latin typeface="HGPｺﾞｼｯｸE" pitchFamily="50" charset="-128"/>
                <a:ea typeface="HGPｺﾞｼｯｸE" pitchFamily="50" charset="-128"/>
              </a:rPr>
              <a:t>・就学を優先できない家庭の経済状況</a:t>
            </a:r>
            <a:endParaRPr kumimoji="1" lang="ja-JP" altLang="en-US" sz="2800" dirty="0">
              <a:latin typeface="HGPｺﾞｼｯｸE" pitchFamily="50" charset="-128"/>
              <a:ea typeface="HGPｺﾞｼｯｸE" pitchFamily="50" charset="-128"/>
            </a:endParaRPr>
          </a:p>
        </p:txBody>
      </p:sp>
      <p:sp>
        <p:nvSpPr>
          <p:cNvPr id="4" name="テキスト ボックス 3"/>
          <p:cNvSpPr txBox="1"/>
          <p:nvPr/>
        </p:nvSpPr>
        <p:spPr>
          <a:xfrm>
            <a:off x="323528" y="260648"/>
            <a:ext cx="4752528" cy="646331"/>
          </a:xfrm>
          <a:prstGeom prst="rect">
            <a:avLst/>
          </a:prstGeom>
          <a:noFill/>
        </p:spPr>
        <p:txBody>
          <a:bodyPr wrap="square" rtlCol="0">
            <a:spAutoFit/>
          </a:bodyPr>
          <a:lstStyle/>
          <a:p>
            <a:r>
              <a:rPr lang="ja-JP" altLang="en-US"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２．</a:t>
            </a:r>
            <a:r>
              <a:rPr kumimoji="1" lang="ja-JP" altLang="en-US" sz="3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rPr>
              <a:t>背景調査</a:t>
            </a:r>
            <a:endParaRPr kumimoji="1" lang="ja-JP" altLang="en-US" sz="3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PｺﾞｼｯｸE" pitchFamily="50" charset="-128"/>
              <a:ea typeface="HGPｺﾞｼｯｸE" pitchFamily="50" charset="-128"/>
            </a:endParaRPr>
          </a:p>
        </p:txBody>
      </p:sp>
      <p:sp>
        <p:nvSpPr>
          <p:cNvPr id="5" name="テキスト ボックス 4"/>
          <p:cNvSpPr txBox="1"/>
          <p:nvPr/>
        </p:nvSpPr>
        <p:spPr>
          <a:xfrm>
            <a:off x="3275856" y="445314"/>
            <a:ext cx="7272808" cy="461665"/>
          </a:xfrm>
          <a:prstGeom prst="rect">
            <a:avLst/>
          </a:prstGeom>
          <a:noFill/>
        </p:spPr>
        <p:txBody>
          <a:bodyPr wrap="square" rtlCol="0">
            <a:spAutoFit/>
          </a:bodyPr>
          <a:lstStyle/>
          <a:p>
            <a:r>
              <a:rPr kumimoji="1" lang="ja-JP" altLang="en-US" sz="2400" dirty="0" smtClean="0">
                <a:latin typeface="HGPｺﾞｼｯｸE" pitchFamily="50" charset="-128"/>
                <a:ea typeface="HGPｺﾞｼｯｸE" pitchFamily="50" charset="-128"/>
              </a:rPr>
              <a:t>～モン族の修了率が低い</a:t>
            </a:r>
            <a:r>
              <a:rPr lang="ja-JP" altLang="en-US" sz="2400" dirty="0">
                <a:latin typeface="HGPｺﾞｼｯｸE" pitchFamily="50" charset="-128"/>
                <a:ea typeface="HGPｺﾞｼｯｸE" pitchFamily="50" charset="-128"/>
              </a:rPr>
              <a:t>原因</a:t>
            </a:r>
            <a:endParaRPr kumimoji="1" lang="ja-JP" altLang="en-US" sz="2400" dirty="0">
              <a:latin typeface="HGPｺﾞｼｯｸE" pitchFamily="50" charset="-128"/>
              <a:ea typeface="HGPｺﾞｼｯｸE" pitchFamily="50" charset="-128"/>
            </a:endParaRPr>
          </a:p>
        </p:txBody>
      </p:sp>
      <p:sp>
        <p:nvSpPr>
          <p:cNvPr id="10" name="テキスト ボックス 9"/>
          <p:cNvSpPr txBox="1"/>
          <p:nvPr/>
        </p:nvSpPr>
        <p:spPr>
          <a:xfrm>
            <a:off x="766510" y="4509120"/>
            <a:ext cx="8377490" cy="1661993"/>
          </a:xfrm>
          <a:prstGeom prst="rect">
            <a:avLst/>
          </a:prstGeom>
          <a:noFill/>
        </p:spPr>
        <p:txBody>
          <a:bodyPr wrap="square" rtlCol="0">
            <a:spAutoFit/>
          </a:bodyPr>
          <a:lstStyle/>
          <a:p>
            <a:r>
              <a:rPr kumimoji="1" lang="ja-JP" altLang="en-US" sz="2800" dirty="0" smtClean="0"/>
              <a:t>・</a:t>
            </a:r>
            <a:r>
              <a:rPr kumimoji="1" lang="ja-JP" altLang="en-US" sz="2800" dirty="0" smtClean="0">
                <a:latin typeface="HGPｺﾞｼｯｸE" pitchFamily="50" charset="-128"/>
                <a:ea typeface="HGPｺﾞｼｯｸE" pitchFamily="50" charset="-128"/>
              </a:rPr>
              <a:t>教授言語がラオ語である</a:t>
            </a:r>
            <a:endParaRPr kumimoji="1" lang="en-US" altLang="ja-JP" sz="2800" dirty="0" smtClean="0">
              <a:latin typeface="HGPｺﾞｼｯｸE" pitchFamily="50" charset="-128"/>
              <a:ea typeface="HGPｺﾞｼｯｸE" pitchFamily="50" charset="-128"/>
            </a:endParaRPr>
          </a:p>
          <a:p>
            <a:pPr lvl="0"/>
            <a:r>
              <a:rPr lang="ja-JP" altLang="en-US" sz="2800" dirty="0" smtClean="0">
                <a:latin typeface="HGPｺﾞｼｯｸE" pitchFamily="50" charset="-128"/>
                <a:ea typeface="HGPｺﾞｼｯｸE" pitchFamily="50" charset="-128"/>
              </a:rPr>
              <a:t>・</a:t>
            </a:r>
            <a:r>
              <a:rPr lang="ja-JP" altLang="ja-JP" sz="2800" dirty="0" smtClean="0">
                <a:latin typeface="HGPｺﾞｼｯｸE" pitchFamily="50" charset="-128"/>
                <a:ea typeface="HGPｺﾞｼｯｸE" pitchFamily="50" charset="-128"/>
              </a:rPr>
              <a:t>カリキュラム</a:t>
            </a:r>
            <a:r>
              <a:rPr lang="ja-JP" altLang="ja-JP" sz="2800" dirty="0">
                <a:latin typeface="HGPｺﾞｼｯｸE" pitchFamily="50" charset="-128"/>
                <a:ea typeface="HGPｺﾞｼｯｸE" pitchFamily="50" charset="-128"/>
              </a:rPr>
              <a:t>の編成や授業の構成が少数民族（モン族）のニーズにあっていない</a:t>
            </a:r>
            <a:endParaRPr lang="ja-JP" altLang="en-US" sz="2800" dirty="0"/>
          </a:p>
          <a:p>
            <a:endParaRPr kumimoji="1" lang="ja-JP" altLang="en-US" dirty="0"/>
          </a:p>
        </p:txBody>
      </p:sp>
      <p:sp>
        <p:nvSpPr>
          <p:cNvPr id="6" name="テキスト ボックス 5"/>
          <p:cNvSpPr txBox="1"/>
          <p:nvPr/>
        </p:nvSpPr>
        <p:spPr>
          <a:xfrm>
            <a:off x="539552" y="3356992"/>
            <a:ext cx="7560840" cy="584775"/>
          </a:xfrm>
          <a:prstGeom prst="rect">
            <a:avLst/>
          </a:prstGeom>
          <a:noFill/>
        </p:spPr>
        <p:txBody>
          <a:bodyPr wrap="square" rtlCol="0">
            <a:spAutoFit/>
          </a:bodyPr>
          <a:lstStyle/>
          <a:p>
            <a:r>
              <a:rPr kumimoji="1" lang="ja-JP" alt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◎教育的要因</a:t>
            </a:r>
            <a:r>
              <a:rPr kumimoji="1" lang="en-US" altLang="ja-JP"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Ⅰ</a:t>
            </a:r>
            <a:r>
              <a:rPr kumimoji="1" lang="ja-JP" alt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rPr>
              <a:t>（カリキュラムの問題）</a:t>
            </a:r>
            <a:endParaRPr kumimoji="1" lang="ja-JP" alt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ｺﾞｼｯｸE" pitchFamily="50" charset="-128"/>
              <a:ea typeface="HGPｺﾞｼｯｸE" pitchFamily="50" charset="-128"/>
            </a:endParaRPr>
          </a:p>
        </p:txBody>
      </p:sp>
    </p:spTree>
    <p:extLst>
      <p:ext uri="{BB962C8B-B14F-4D97-AF65-F5344CB8AC3E}">
        <p14:creationId xmlns:p14="http://schemas.microsoft.com/office/powerpoint/2010/main" val="3069470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TotalTime>
  <Words>2288</Words>
  <Application>Microsoft Office PowerPoint</Application>
  <PresentationFormat>画面に合わせる (4:3)</PresentationFormat>
  <Paragraphs>299</Paragraphs>
  <Slides>25</Slides>
  <Notes>25</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スパイス</vt:lpstr>
      <vt:lpstr>PowerPoint プレゼンテーション</vt:lpstr>
      <vt:lpstr>PowerPoint プレゼンテーション</vt:lpstr>
      <vt:lpstr>1. はじめに</vt:lpstr>
      <vt:lpstr>PowerPoint プレゼンテーション</vt:lpstr>
      <vt:lpstr>民族間（地域間）での初等教育修了率 </vt:lpstr>
      <vt:lpstr>民族間（地域間）での中途退学率・留年率</vt:lpstr>
      <vt:lpstr>PowerPoint プレゼンテーション</vt:lpstr>
      <vt:lpstr>PowerPoint プレゼンテーション</vt:lpstr>
      <vt:lpstr>◎経済的要因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roki</dc:creator>
  <cp:lastModifiedBy>roki</cp:lastModifiedBy>
  <cp:revision>139</cp:revision>
  <dcterms:created xsi:type="dcterms:W3CDTF">2012-04-29T12:58:34Z</dcterms:created>
  <dcterms:modified xsi:type="dcterms:W3CDTF">2012-04-29T14:50:47Z</dcterms:modified>
</cp:coreProperties>
</file>