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300" r:id="rId3"/>
    <p:sldId id="258" r:id="rId4"/>
    <p:sldId id="264" r:id="rId5"/>
    <p:sldId id="260" r:id="rId6"/>
    <p:sldId id="281" r:id="rId7"/>
    <p:sldId id="284" r:id="rId8"/>
    <p:sldId id="299" r:id="rId9"/>
    <p:sldId id="273" r:id="rId10"/>
    <p:sldId id="301" r:id="rId11"/>
    <p:sldId id="272" r:id="rId12"/>
    <p:sldId id="315" r:id="rId13"/>
    <p:sldId id="314" r:id="rId14"/>
    <p:sldId id="307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6" r:id="rId24"/>
    <p:sldId id="317" r:id="rId25"/>
    <p:sldId id="318" r:id="rId26"/>
    <p:sldId id="292" r:id="rId27"/>
    <p:sldId id="298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katoshi Sasaki" initials="TS" lastIdx="18" clrIdx="0"/>
  <p:cmAuthor id="1" name="Emi" initials="E" lastIdx="4" clrIdx="1"/>
  <p:cmAuthor id="2" name="Administrator" initials="A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56" autoAdjust="0"/>
    <p:restoredTop sz="94651" autoAdjust="0"/>
  </p:normalViewPr>
  <p:slideViewPr>
    <p:cSldViewPr>
      <p:cViewPr>
        <p:scale>
          <a:sx n="100" d="100"/>
          <a:sy n="100" d="100"/>
        </p:scale>
        <p:origin x="-732" y="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4757-0C2A-434F-8657-561C107752B1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71E2-D34A-41C9-9956-99BC1F1665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65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CA06A3-C7CD-46C7-B717-442B1266EC76}" type="datetimeFigureOut">
              <a:rPr kumimoji="1" lang="ja-JP" altLang="en-US" smtClean="0"/>
              <a:pPr/>
              <a:t>2012/10/27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2C74CF-0C78-405C-8573-544A90E9F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5656" y="1268760"/>
            <a:ext cx="7049616" cy="286816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3100" dirty="0" smtClean="0"/>
              <a:t>トンレサップ湖のコミュニティ漁業による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ja-JP" altLang="en-US" sz="3100" dirty="0"/>
              <a:t>水</a:t>
            </a:r>
            <a:r>
              <a:rPr lang="ja-JP" altLang="en-US" sz="3100" dirty="0" smtClean="0"/>
              <a:t>資源管理の実現可能性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700" dirty="0" smtClean="0"/>
              <a:t>―</a:t>
            </a:r>
            <a:r>
              <a:rPr lang="ja-JP" altLang="en-US" sz="2700" dirty="0" smtClean="0"/>
              <a:t>自然資源「協治」の設計原則から</a:t>
            </a:r>
            <a:r>
              <a:rPr lang="en-US" altLang="ja-JP" sz="2700" dirty="0" smtClean="0"/>
              <a:t>―</a:t>
            </a:r>
            <a:r>
              <a:rPr lang="ja-JP" altLang="en-US" sz="3600" dirty="0"/>
              <a:t/>
            </a:r>
            <a:br>
              <a:rPr lang="ja-JP" altLang="en-US" sz="3600" dirty="0"/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3848" y="4797152"/>
            <a:ext cx="5114778" cy="1101248"/>
          </a:xfrm>
        </p:spPr>
        <p:txBody>
          <a:bodyPr/>
          <a:lstStyle/>
          <a:p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/>
              <a:t>27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r>
              <a:rPr kumimoji="1" lang="ja-JP" altLang="en-US" dirty="0" smtClean="0"/>
              <a:t>チーム・コモンズ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56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コミュニティ漁業の推移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2004</a:t>
            </a:r>
            <a:r>
              <a:rPr lang="ja-JP" altLang="en-US" dirty="0" smtClean="0"/>
              <a:t>年</a:t>
            </a:r>
            <a:r>
              <a:rPr lang="ja-JP" altLang="en-US" dirty="0"/>
              <a:t>　閣僚</a:t>
            </a:r>
            <a:r>
              <a:rPr lang="ja-JP" altLang="en-US" dirty="0" smtClean="0"/>
              <a:t>会議令の施行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kumimoji="1" lang="en-US" altLang="ja-JP" dirty="0" smtClean="0"/>
              <a:t>2006</a:t>
            </a:r>
            <a:r>
              <a:rPr kumimoji="1" lang="ja-JP" altLang="en-US" dirty="0" smtClean="0"/>
              <a:t>年　漁業法の</a:t>
            </a:r>
            <a:r>
              <a:rPr lang="ja-JP" altLang="en-US" dirty="0"/>
              <a:t>施行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年　漁業法の改正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↓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↓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　</a:t>
            </a:r>
            <a:r>
              <a:rPr lang="ja-JP" altLang="en-US" dirty="0" smtClean="0">
                <a:solidFill>
                  <a:srgbClr val="FF0000"/>
                </a:solidFill>
              </a:rPr>
              <a:t>全商業用ロットの廃止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dirty="0" smtClean="0"/>
              <a:t>（コミュニティ漁区は維持されている）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２．背景調査</a:t>
            </a:r>
            <a:r>
              <a:rPr lang="ja-JP" altLang="en-US" dirty="0"/>
              <a:t>（国内訪問を経て）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 smtClean="0"/>
              <a:t>コミュニティ漁業の問題点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rgbClr val="FF0000"/>
                </a:solidFill>
              </a:rPr>
              <a:t>財源不足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rgbClr val="FF0000"/>
                </a:solidFill>
              </a:rPr>
              <a:t>法整備の遅れ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rgbClr val="FF0000"/>
                </a:solidFill>
              </a:rPr>
              <a:t>住民の不参加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―</a:t>
            </a:r>
            <a:r>
              <a:rPr lang="ja-JP" altLang="en-US" dirty="0" smtClean="0"/>
              <a:t>インセンティブの欠如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―</a:t>
            </a:r>
            <a:r>
              <a:rPr lang="ja-JP" altLang="en-US" dirty="0" smtClean="0"/>
              <a:t>社会的背景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rgbClr val="FF0000"/>
                </a:solidFill>
              </a:rPr>
              <a:t>未熟な行政機能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―</a:t>
            </a:r>
            <a:r>
              <a:rPr lang="ja-JP" altLang="en-US" dirty="0" smtClean="0"/>
              <a:t>動機が不明確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―</a:t>
            </a:r>
            <a:r>
              <a:rPr lang="ja-JP" altLang="en-US" dirty="0" smtClean="0"/>
              <a:t>賄賂の横行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―</a:t>
            </a:r>
            <a:r>
              <a:rPr lang="ja-JP" altLang="en-US" dirty="0" smtClean="0"/>
              <a:t>省庁間の連携が少ない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152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３．課題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 smtClean="0"/>
              <a:t>↓</a:t>
            </a: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b="1" dirty="0" smtClean="0"/>
              <a:t>問題ありすぎ</a:t>
            </a:r>
            <a:r>
              <a:rPr kumimoji="1" lang="en-US" altLang="ja-JP" b="1" dirty="0" smtClean="0"/>
              <a:t>…</a:t>
            </a:r>
            <a:r>
              <a:rPr lang="en-US" altLang="ja-JP" b="1" dirty="0" err="1" smtClean="0"/>
              <a:t>orz</a:t>
            </a:r>
            <a:endParaRPr kumimoji="1" lang="en-US" altLang="ja-JP" b="1" dirty="0" smtClean="0"/>
          </a:p>
          <a:p>
            <a:pPr marL="0" indent="0" algn="ctr">
              <a:buNone/>
            </a:pPr>
            <a:r>
              <a:rPr lang="ja-JP" altLang="en-US" b="1" dirty="0" smtClean="0"/>
              <a:t>↓</a:t>
            </a:r>
            <a:endParaRPr lang="en-US" altLang="ja-JP" b="1" dirty="0"/>
          </a:p>
          <a:p>
            <a:pPr marL="0" indent="0" algn="ctr">
              <a:buNone/>
            </a:pPr>
            <a:endParaRPr kumimoji="1" lang="en-US" altLang="ja-JP" b="1" dirty="0" smtClean="0"/>
          </a:p>
          <a:p>
            <a:pPr marL="0" indent="0" algn="ctr">
              <a:buNone/>
            </a:pPr>
            <a:r>
              <a:rPr kumimoji="1" lang="ja-JP" altLang="en-US" b="1" dirty="0" smtClean="0"/>
              <a:t>米国のコモンズ論から発展した</a:t>
            </a:r>
            <a:endParaRPr kumimoji="1" lang="en-US" altLang="ja-JP" b="1" dirty="0" smtClean="0"/>
          </a:p>
          <a:p>
            <a:pPr marL="0" indent="0" algn="ctr">
              <a:buNone/>
            </a:pPr>
            <a:r>
              <a:rPr kumimoji="1" lang="ja-JP" altLang="en-US" b="1" dirty="0" smtClean="0">
                <a:solidFill>
                  <a:srgbClr val="FF0000"/>
                </a:solidFill>
              </a:rPr>
              <a:t>資源の「協治」設計原則</a:t>
            </a:r>
            <a:r>
              <a:rPr kumimoji="1" lang="ja-JP" altLang="en-US" b="1" dirty="0" smtClean="0"/>
              <a:t>（井上、</a:t>
            </a:r>
            <a:r>
              <a:rPr kumimoji="1" lang="en-US" altLang="ja-JP" b="1" dirty="0" smtClean="0"/>
              <a:t>2004</a:t>
            </a:r>
            <a:r>
              <a:rPr kumimoji="1" lang="ja-JP" altLang="en-US" b="1" dirty="0" smtClean="0"/>
              <a:t>）から、</a:t>
            </a:r>
            <a:endParaRPr kumimoji="1" lang="en-US" altLang="ja-JP" b="1" dirty="0" smtClean="0"/>
          </a:p>
          <a:p>
            <a:pPr marL="0" indent="0" algn="ctr">
              <a:buNone/>
            </a:pPr>
            <a:r>
              <a:rPr lang="ja-JP" altLang="en-US" b="1" dirty="0" smtClean="0"/>
              <a:t>トンレサップ湖周辺の調査対象地の水資源は</a:t>
            </a:r>
            <a:endParaRPr lang="en-US" altLang="ja-JP" b="1" dirty="0" smtClean="0"/>
          </a:p>
          <a:p>
            <a:pPr marL="0" indent="0" algn="ctr">
              <a:buNone/>
            </a:pPr>
            <a:r>
              <a:rPr lang="ja-JP" altLang="en-US" b="1" dirty="0" smtClean="0"/>
              <a:t>コミュニティ漁業によって</a:t>
            </a:r>
            <a:endParaRPr lang="en-US" altLang="ja-JP" b="1" dirty="0"/>
          </a:p>
          <a:p>
            <a:pPr marL="0" indent="0" algn="ctr">
              <a:buNone/>
            </a:pPr>
            <a:r>
              <a:rPr kumimoji="1" lang="ja-JP" altLang="en-US" b="1" dirty="0" smtClean="0"/>
              <a:t>持続</a:t>
            </a:r>
            <a:r>
              <a:rPr kumimoji="1" lang="ja-JP" altLang="en-US" b="1" dirty="0"/>
              <a:t>可能</a:t>
            </a:r>
            <a:r>
              <a:rPr kumimoji="1" lang="ja-JP" altLang="en-US" b="1" dirty="0" smtClean="0"/>
              <a:t>に管理され</a:t>
            </a:r>
            <a:r>
              <a:rPr lang="ja-JP" altLang="en-US" b="1" dirty="0" smtClean="0"/>
              <a:t>得るかを検証する</a:t>
            </a:r>
            <a:endParaRPr kumimoji="1" lang="ja-JP" altLang="en-US" b="1" dirty="0"/>
          </a:p>
        </p:txBody>
      </p:sp>
      <p:sp>
        <p:nvSpPr>
          <p:cNvPr id="5" name="角丸四角形 4"/>
          <p:cNvSpPr/>
          <p:nvPr/>
        </p:nvSpPr>
        <p:spPr>
          <a:xfrm>
            <a:off x="395536" y="3212976"/>
            <a:ext cx="7488832" cy="2952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0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</a:t>
            </a:r>
            <a:r>
              <a:rPr lang="ja-JP" altLang="en-US" dirty="0"/>
              <a:t>検証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検証するポイント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①住民</a:t>
            </a:r>
            <a:r>
              <a:rPr lang="ja-JP" altLang="en-US" dirty="0"/>
              <a:t>自治の度合い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②資源</a:t>
            </a:r>
            <a:r>
              <a:rPr lang="ja-JP" altLang="en-US" dirty="0"/>
              <a:t>の境界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③段階的</a:t>
            </a:r>
            <a:r>
              <a:rPr lang="ja-JP" altLang="en-US" dirty="0"/>
              <a:t>なメンバーシップ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④</a:t>
            </a:r>
            <a:r>
              <a:rPr lang="zh-TW" altLang="en-US" dirty="0" smtClean="0"/>
              <a:t>応関</a:t>
            </a:r>
            <a:r>
              <a:rPr lang="zh-TW" altLang="en-US" dirty="0"/>
              <a:t>原則 </a:t>
            </a:r>
            <a:endParaRPr lang="en-US" altLang="zh-TW" dirty="0" smtClean="0"/>
          </a:p>
          <a:p>
            <a:pPr marL="0" indent="0">
              <a:buNone/>
            </a:pPr>
            <a:r>
              <a:rPr lang="ja-JP" altLang="en-US" dirty="0" smtClean="0"/>
              <a:t>⑤公正</a:t>
            </a:r>
            <a:r>
              <a:rPr lang="ja-JP" altLang="en-US" dirty="0"/>
              <a:t>な利益分配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⑥二</a:t>
            </a:r>
            <a:r>
              <a:rPr lang="ja-JP" altLang="en-US" dirty="0"/>
              <a:t>段階のモニタリング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⑦二</a:t>
            </a:r>
            <a:r>
              <a:rPr lang="ja-JP" altLang="en-US" dirty="0"/>
              <a:t>段階の制裁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⑧入れ子状</a:t>
            </a:r>
            <a:r>
              <a:rPr lang="ja-JP" altLang="en-US" dirty="0"/>
              <a:t>の紛争管理メカニズム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⑨「</a:t>
            </a:r>
            <a:r>
              <a:rPr lang="ja-JP" altLang="en-US" dirty="0"/>
              <a:t>信頼」の醸成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（井上真</a:t>
            </a:r>
            <a:r>
              <a:rPr lang="ja-JP" altLang="en-US" dirty="0" smtClean="0"/>
              <a:t>、「</a:t>
            </a:r>
            <a:r>
              <a:rPr lang="ja-JP" altLang="ja-JP" dirty="0" smtClean="0"/>
              <a:t>自然資源</a:t>
            </a:r>
            <a:r>
              <a:rPr lang="ja-JP" altLang="en-US" dirty="0" smtClean="0"/>
              <a:t>「</a:t>
            </a:r>
            <a:r>
              <a:rPr lang="ja-JP" altLang="ja-JP" dirty="0" smtClean="0"/>
              <a:t>協治</a:t>
            </a:r>
            <a:r>
              <a:rPr lang="ja-JP" altLang="en-US" dirty="0" smtClean="0"/>
              <a:t>」</a:t>
            </a:r>
            <a:r>
              <a:rPr lang="ja-JP" altLang="ja-JP" dirty="0" smtClean="0"/>
              <a:t>の</a:t>
            </a:r>
            <a:r>
              <a:rPr lang="ja-JP" altLang="ja-JP" dirty="0"/>
              <a:t>設計</a:t>
            </a:r>
            <a:r>
              <a:rPr lang="ja-JP" altLang="ja-JP" dirty="0" smtClean="0"/>
              <a:t>原則</a:t>
            </a:r>
            <a:r>
              <a:rPr lang="ja-JP" altLang="en-US" dirty="0"/>
              <a:t>」</a:t>
            </a:r>
            <a:r>
              <a:rPr lang="ja-JP" altLang="en-US" dirty="0" smtClean="0"/>
              <a:t>より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調査期間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12</a:t>
            </a:r>
            <a:r>
              <a:rPr lang="ja-JP" altLang="en-US" dirty="0" smtClean="0"/>
              <a:t>日</a:t>
            </a:r>
            <a:r>
              <a:rPr lang="en-US" altLang="ja-JP" dirty="0" smtClean="0"/>
              <a:t>~17</a:t>
            </a:r>
            <a:r>
              <a:rPr lang="ja-JP" altLang="en-US" dirty="0" smtClean="0"/>
              <a:t>日　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訪問先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World Fish</a:t>
            </a:r>
          </a:p>
          <a:p>
            <a:pPr>
              <a:buNone/>
            </a:pPr>
            <a:r>
              <a:rPr lang="en-US" altLang="ja-JP" dirty="0" smtClean="0"/>
              <a:t>CEDAC</a:t>
            </a:r>
          </a:p>
          <a:p>
            <a:pPr>
              <a:buNone/>
            </a:pPr>
            <a:r>
              <a:rPr lang="en-US" altLang="ja-JP" dirty="0" err="1" smtClean="0"/>
              <a:t>Kompong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Phluck</a:t>
            </a:r>
            <a:r>
              <a:rPr lang="en-US" altLang="ja-JP" dirty="0" smtClean="0"/>
              <a:t> commune, </a:t>
            </a:r>
            <a:r>
              <a:rPr lang="en-US" altLang="ja-JP" dirty="0" err="1" smtClean="0"/>
              <a:t>Siem</a:t>
            </a:r>
            <a:r>
              <a:rPr lang="en-US" altLang="ja-JP" dirty="0" smtClean="0"/>
              <a:t> Reap Province</a:t>
            </a:r>
          </a:p>
          <a:p>
            <a:pPr>
              <a:buNone/>
            </a:pPr>
            <a:r>
              <a:rPr lang="en-US" altLang="ja-JP" dirty="0" smtClean="0"/>
              <a:t>-Commune Officers</a:t>
            </a:r>
          </a:p>
          <a:p>
            <a:pPr>
              <a:buNone/>
            </a:pPr>
            <a:r>
              <a:rPr lang="en-US" altLang="ja-JP" dirty="0" smtClean="0"/>
              <a:t>-Community Fishery Leader</a:t>
            </a:r>
          </a:p>
          <a:p>
            <a:pPr>
              <a:buNone/>
            </a:pPr>
            <a:r>
              <a:rPr lang="en-US" altLang="ja-JP" dirty="0" smtClean="0"/>
              <a:t>-Local Fishermen</a:t>
            </a:r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①住民自治の</a:t>
            </a:r>
            <a:r>
              <a:rPr lang="ja-JP" altLang="en-US" dirty="0" smtClean="0"/>
              <a:t>度合い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＊自治の程度による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→カンボジア社会に</a:t>
            </a:r>
            <a:r>
              <a:rPr lang="ja-JP" altLang="en-US" dirty="0" smtClean="0">
                <a:solidFill>
                  <a:srgbClr val="FF0000"/>
                </a:solidFill>
              </a:rPr>
              <a:t>「自治」があれば可能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「自治」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コミュニティ内の一定以上の人数の生活方針に関する意思決定を、住民が合議制によって行うこと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 smtClean="0"/>
              <a:t>→確認できず。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・「自治」の可能性は？　→低くない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→住民の利害は類似（生活パターン・生活水準）→生活方針も似ているから物事が決まりやすい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②資源の境界 </a:t>
            </a:r>
            <a:endParaRPr lang="en-US" altLang="ja-JP" dirty="0" smtClean="0"/>
          </a:p>
          <a:p>
            <a:pPr marL="0" lvl="0" indent="0">
              <a:buNone/>
            </a:pPr>
            <a:r>
              <a:rPr lang="ja-JP" altLang="en-US" dirty="0"/>
              <a:t>１）</a:t>
            </a:r>
            <a:r>
              <a:rPr lang="ja-JP" altLang="ja-JP" dirty="0" smtClean="0"/>
              <a:t>境界</a:t>
            </a:r>
            <a:r>
              <a:rPr lang="ja-JP" altLang="ja-JP" dirty="0"/>
              <a:t>が地理的に</a:t>
            </a:r>
            <a:r>
              <a:rPr lang="ja-JP" altLang="ja-JP" dirty="0" smtClean="0">
                <a:solidFill>
                  <a:srgbClr val="FF0000"/>
                </a:solidFill>
              </a:rPr>
              <a:t>可視化</a:t>
            </a:r>
            <a:r>
              <a:rPr lang="ja-JP" altLang="en-US" dirty="0" smtClean="0">
                <a:solidFill>
                  <a:srgbClr val="FF0000"/>
                </a:solidFill>
              </a:rPr>
              <a:t>されている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lang="ja-JP" altLang="ja-JP" dirty="0" smtClean="0"/>
              <a:t>行政</a:t>
            </a:r>
            <a:r>
              <a:rPr lang="ja-JP" altLang="ja-JP" dirty="0"/>
              <a:t>管理のための地図上での線引きはあるが、現場レベルでの境界の明確化は</a:t>
            </a:r>
            <a:r>
              <a:rPr lang="ja-JP" altLang="ja-JP" dirty="0" smtClean="0"/>
              <a:t>△</a:t>
            </a:r>
            <a:endParaRPr lang="ja-JP" altLang="ja-JP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r>
              <a:rPr lang="ja-JP" altLang="en-US" dirty="0" smtClean="0"/>
              <a:t>２）</a:t>
            </a:r>
            <a:r>
              <a:rPr lang="ja-JP" altLang="en-US" sz="1600" dirty="0" smtClean="0"/>
              <a:t>（１が成立している条件下で）</a:t>
            </a:r>
            <a:r>
              <a:rPr lang="ja-JP" altLang="ja-JP" dirty="0" smtClean="0"/>
              <a:t>コミュニティ</a:t>
            </a:r>
            <a:r>
              <a:rPr lang="ja-JP" altLang="ja-JP" dirty="0"/>
              <a:t>の漁業メンバー全員が、</a:t>
            </a:r>
            <a:r>
              <a:rPr lang="ja-JP" altLang="ja-JP" dirty="0">
                <a:solidFill>
                  <a:srgbClr val="FF0000"/>
                </a:solidFill>
              </a:rPr>
              <a:t>境界</a:t>
            </a:r>
            <a:r>
              <a:rPr lang="ja-JP" altLang="ja-JP" dirty="0" smtClean="0">
                <a:solidFill>
                  <a:srgbClr val="FF0000"/>
                </a:solidFill>
              </a:rPr>
              <a:t>を</a:t>
            </a:r>
            <a:r>
              <a:rPr lang="ja-JP" altLang="en-US" dirty="0" smtClean="0">
                <a:solidFill>
                  <a:srgbClr val="FF0000"/>
                </a:solidFill>
              </a:rPr>
              <a:t>守る</a:t>
            </a:r>
            <a:r>
              <a:rPr lang="ja-JP" altLang="ja-JP" dirty="0" smtClean="0"/>
              <a:t>システム</a:t>
            </a:r>
            <a:r>
              <a:rPr lang="ja-JP" altLang="ja-JP" dirty="0"/>
              <a:t>が</a:t>
            </a:r>
            <a:r>
              <a:rPr lang="ja-JP" altLang="ja-JP" dirty="0" smtClean="0"/>
              <a:t>ある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→</a:t>
            </a:r>
            <a:r>
              <a:rPr lang="ja-JP" altLang="en-US" dirty="0" smtClean="0"/>
              <a:t>パトロールの実効性⑥</a:t>
            </a:r>
            <a:endParaRPr lang="en-US" altLang="ja-JP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．検証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③</a:t>
            </a:r>
            <a:r>
              <a:rPr lang="ja-JP" altLang="en-US" dirty="0"/>
              <a:t>段階的な</a:t>
            </a:r>
            <a:r>
              <a:rPr lang="ja-JP" altLang="en-US" dirty="0" smtClean="0"/>
              <a:t>メンバーシップ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</a:t>
            </a:r>
            <a:r>
              <a:rPr lang="ja-JP" altLang="ja-JP" dirty="0" smtClean="0"/>
              <a:t>最も強い権利と義務を負う</a:t>
            </a:r>
            <a:r>
              <a:rPr lang="ja-JP" altLang="ja-JP" dirty="0" smtClean="0">
                <a:solidFill>
                  <a:srgbClr val="FF0000"/>
                </a:solidFill>
              </a:rPr>
              <a:t>コアメンバー</a:t>
            </a:r>
            <a:r>
              <a:rPr lang="ja-JP" altLang="ja-JP" dirty="0" smtClean="0"/>
              <a:t>を中心におき、その周辺に</a:t>
            </a:r>
            <a:r>
              <a:rPr lang="ja-JP" altLang="ja-JP" dirty="0" smtClean="0">
                <a:solidFill>
                  <a:srgbClr val="FF0000"/>
                </a:solidFill>
              </a:rPr>
              <a:t>権利と義務の濃淡をつけたメンバーシップ</a:t>
            </a:r>
            <a:r>
              <a:rPr lang="ja-JP" altLang="ja-JP" dirty="0" smtClean="0"/>
              <a:t>を設定する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リーダーやその他の機能グループなど（パトロール・ユニット）のように、メンバー内の義務の差異は存在している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en-US" dirty="0" smtClean="0"/>
              <a:t>ただし、そのメンバー選定においてどのようなレジティマシ</a:t>
            </a:r>
            <a:r>
              <a:rPr lang="en-US" altLang="ja-JP" dirty="0" smtClean="0"/>
              <a:t>―</a:t>
            </a:r>
            <a:r>
              <a:rPr lang="ja-JP" altLang="en-US" dirty="0" smtClean="0"/>
              <a:t>（正当性）が存在しているかは不明</a:t>
            </a: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．検証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④</a:t>
            </a:r>
            <a:r>
              <a:rPr lang="zh-TW" altLang="en-US" dirty="0"/>
              <a:t>応関</a:t>
            </a:r>
            <a:r>
              <a:rPr lang="zh-TW" altLang="en-US" dirty="0" smtClean="0"/>
              <a:t>原則</a:t>
            </a:r>
            <a:r>
              <a:rPr lang="ja-JP" altLang="en-US" dirty="0" smtClean="0"/>
              <a:t>（</a:t>
            </a:r>
            <a:r>
              <a:rPr lang="en-US" altLang="ja-JP" dirty="0" smtClean="0"/>
              <a:t>commitment principles</a:t>
            </a:r>
            <a:r>
              <a:rPr lang="ja-JP" altLang="en-US" dirty="0" smtClean="0"/>
              <a:t>）</a:t>
            </a:r>
            <a:endParaRPr lang="en-US" altLang="zh-TW" dirty="0" smtClean="0"/>
          </a:p>
          <a:p>
            <a:pPr marL="0" indent="0">
              <a:buNone/>
            </a:pPr>
            <a:r>
              <a:rPr lang="ja-JP" altLang="en-US" dirty="0" smtClean="0"/>
              <a:t>＝意思決定の場における</a:t>
            </a:r>
            <a:r>
              <a:rPr lang="ja-JP" altLang="ja-JP" dirty="0" smtClean="0"/>
              <a:t>決定権をかかわりの深さに応じて付与する</a:t>
            </a:r>
            <a:r>
              <a:rPr lang="ja-JP" altLang="en-US" dirty="0" smtClean="0"/>
              <a:t>（</a:t>
            </a:r>
            <a:r>
              <a:rPr lang="ja-JP" altLang="ja-JP" dirty="0" smtClean="0">
                <a:solidFill>
                  <a:srgbClr val="FF0000"/>
                </a:solidFill>
              </a:rPr>
              <a:t>一人一票ではない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→③と同様に、決定権には違いがあるが、その違いに対して、レジティマシ</a:t>
            </a:r>
            <a:r>
              <a:rPr lang="en-US" altLang="ja-JP" dirty="0" smtClean="0"/>
              <a:t>―</a:t>
            </a:r>
            <a:r>
              <a:rPr lang="ja-JP" altLang="en-US" dirty="0" err="1" smtClean="0"/>
              <a:t>が存</a:t>
            </a:r>
            <a:r>
              <a:rPr lang="ja-JP" altLang="en-US" dirty="0" smtClean="0"/>
              <a:t>在しているかどうかは不明</a:t>
            </a:r>
            <a:endParaRPr lang="en-US" altLang="ja-JP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．検証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⑤公正な利益分配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</a:t>
            </a:r>
            <a:r>
              <a:rPr lang="ja-JP" altLang="ja-JP" dirty="0" smtClean="0"/>
              <a:t>メンバー間で</a:t>
            </a:r>
            <a:r>
              <a:rPr lang="ja-JP" altLang="en-US" dirty="0" smtClean="0">
                <a:solidFill>
                  <a:srgbClr val="FF0000"/>
                </a:solidFill>
              </a:rPr>
              <a:t>利益</a:t>
            </a:r>
            <a:r>
              <a:rPr lang="ja-JP" altLang="ja-JP" dirty="0" smtClean="0">
                <a:solidFill>
                  <a:srgbClr val="FF0000"/>
                </a:solidFill>
              </a:rPr>
              <a:t>分配</a:t>
            </a:r>
            <a:r>
              <a:rPr lang="ja-JP" altLang="en-US" dirty="0" smtClean="0"/>
              <a:t>の</a:t>
            </a:r>
            <a:r>
              <a:rPr lang="ja-JP" altLang="ja-JP" dirty="0" smtClean="0"/>
              <a:t>ルールが公正であると認識されていること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→漁業による収益をコミュニティ内に分配する仕組みは存在しない</a:t>
            </a:r>
            <a:endParaRPr lang="ja-JP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．検証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１．</a:t>
            </a:r>
            <a:r>
              <a:rPr lang="ja-JP" altLang="en-US" dirty="0"/>
              <a:t>目的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２．背景調査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000" dirty="0" smtClean="0"/>
              <a:t>－１．トンレサップ湖概要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－２．トンレサップ湖と漁業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－３．コミュニティ漁業</a:t>
            </a:r>
            <a:endParaRPr kumimoji="1" lang="en-US" altLang="ja-JP" sz="2000" dirty="0" smtClean="0"/>
          </a:p>
          <a:p>
            <a:pPr>
              <a:buNone/>
            </a:pPr>
            <a:r>
              <a:rPr lang="ja-JP" altLang="en-US" dirty="0" smtClean="0"/>
              <a:t>３．課題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４</a:t>
            </a:r>
            <a:r>
              <a:rPr kumimoji="1" lang="ja-JP" altLang="en-US" dirty="0" smtClean="0"/>
              <a:t>．検証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/>
              <a:t>５</a:t>
            </a:r>
            <a:r>
              <a:rPr lang="ja-JP" altLang="en-US" dirty="0" smtClean="0"/>
              <a:t>．結論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６</a:t>
            </a:r>
            <a:r>
              <a:rPr kumimoji="1" lang="ja-JP" altLang="en-US" dirty="0" smtClean="0"/>
              <a:t>．考察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７．出典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/>
              <a:t>⑥二段階のモニタリング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１）</a:t>
            </a:r>
            <a:r>
              <a:rPr lang="ja-JP" altLang="en-US" dirty="0" smtClean="0">
                <a:solidFill>
                  <a:srgbClr val="FF0000"/>
                </a:solidFill>
              </a:rPr>
              <a:t>メンバーによる</a:t>
            </a:r>
            <a:r>
              <a:rPr lang="ja-JP" altLang="ja-JP" dirty="0" smtClean="0">
                <a:solidFill>
                  <a:srgbClr val="FF0000"/>
                </a:solidFill>
              </a:rPr>
              <a:t>パトロール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・</a:t>
            </a:r>
            <a:r>
              <a:rPr lang="ja-JP" altLang="ja-JP" dirty="0"/>
              <a:t>パトロールしている間は、漁が</a:t>
            </a:r>
            <a:r>
              <a:rPr lang="ja-JP" altLang="ja-JP" dirty="0" smtClean="0"/>
              <a:t>できない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b="1" dirty="0" smtClean="0"/>
              <a:t>（</a:t>
            </a:r>
            <a:r>
              <a:rPr lang="ja-JP" altLang="ja-JP" b="1" dirty="0">
                <a:solidFill>
                  <a:srgbClr val="FF0000"/>
                </a:solidFill>
              </a:rPr>
              <a:t>機会費用</a:t>
            </a:r>
            <a:r>
              <a:rPr lang="ja-JP" altLang="ja-JP" b="1" dirty="0"/>
              <a:t>）≦（補償）＋（パトロールによってコミュニティ管理が維持されることに、漁民がどの程度価値を見いだせるか）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 smtClean="0"/>
              <a:t>・コミュニティ漁業から</a:t>
            </a:r>
            <a:r>
              <a:rPr lang="ja-JP" altLang="ja-JP" dirty="0" smtClean="0"/>
              <a:t>経済的</a:t>
            </a:r>
            <a:r>
              <a:rPr lang="ja-JP" altLang="ja-JP" dirty="0"/>
              <a:t>メリットを得られる</a:t>
            </a:r>
            <a:r>
              <a:rPr lang="ja-JP" altLang="ja-JP" dirty="0" smtClean="0"/>
              <a:t>か</a:t>
            </a:r>
            <a:r>
              <a:rPr lang="ja-JP" altLang="en-US" dirty="0" smtClean="0"/>
              <a:t>？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→（オープン・アクセスとの</a:t>
            </a:r>
            <a:r>
              <a:rPr lang="ja-JP" altLang="en-US" smtClean="0"/>
              <a:t>比較）メリット</a:t>
            </a:r>
            <a:r>
              <a:rPr lang="ja-JP" altLang="en-US" dirty="0"/>
              <a:t>弱い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lvl="0" indent="0">
              <a:buNone/>
            </a:pPr>
            <a:r>
              <a:rPr lang="ja-JP" altLang="en-US" dirty="0" smtClean="0"/>
              <a:t>２）</a:t>
            </a:r>
            <a:r>
              <a:rPr lang="ja-JP" altLang="ja-JP" dirty="0" smtClean="0">
                <a:solidFill>
                  <a:srgbClr val="FF0000"/>
                </a:solidFill>
              </a:rPr>
              <a:t>水産</a:t>
            </a:r>
            <a:r>
              <a:rPr lang="ja-JP" altLang="ja-JP" dirty="0">
                <a:solidFill>
                  <a:srgbClr val="FF0000"/>
                </a:solidFill>
              </a:rPr>
              <a:t>資源のアセスメント</a:t>
            </a:r>
          </a:p>
          <a:p>
            <a:pPr marL="0" indent="0">
              <a:buNone/>
            </a:pPr>
            <a:r>
              <a:rPr lang="ja-JP" altLang="ja-JP" dirty="0"/>
              <a:t>→</a:t>
            </a:r>
            <a:r>
              <a:rPr lang="en-US" altLang="ja-JP" dirty="0"/>
              <a:t>CPUE</a:t>
            </a:r>
            <a:r>
              <a:rPr lang="ja-JP" altLang="ja-JP" dirty="0"/>
              <a:t>などの手法を使えば</a:t>
            </a:r>
            <a:r>
              <a:rPr lang="ja-JP" altLang="ja-JP" dirty="0" smtClean="0"/>
              <a:t>可能</a:t>
            </a:r>
            <a:endParaRPr lang="ja-JP" altLang="ja-JP" dirty="0"/>
          </a:p>
          <a:p>
            <a:pPr marL="0" indent="0"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．検証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⑦二段階の制裁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</a:t>
            </a:r>
            <a:r>
              <a:rPr lang="ja-JP" altLang="ja-JP" dirty="0" smtClean="0">
                <a:solidFill>
                  <a:srgbClr val="FF0000"/>
                </a:solidFill>
              </a:rPr>
              <a:t>非公式</a:t>
            </a:r>
            <a:r>
              <a:rPr lang="ja-JP" altLang="ja-JP" dirty="0">
                <a:solidFill>
                  <a:srgbClr val="FF0000"/>
                </a:solidFill>
              </a:rPr>
              <a:t>な制裁</a:t>
            </a:r>
            <a:r>
              <a:rPr lang="ja-JP" altLang="ja-JP" dirty="0"/>
              <a:t>を地方行政が</a:t>
            </a:r>
            <a:r>
              <a:rPr lang="ja-JP" altLang="ja-JP" dirty="0">
                <a:solidFill>
                  <a:srgbClr val="FF0000"/>
                </a:solidFill>
              </a:rPr>
              <a:t>非公式にサポート</a:t>
            </a:r>
            <a:r>
              <a:rPr lang="ja-JP" altLang="ja-JP" dirty="0"/>
              <a:t>する</a:t>
            </a:r>
            <a:r>
              <a:rPr lang="ja-JP" altLang="ja-JP" dirty="0" smtClean="0"/>
              <a:t>こと</a:t>
            </a:r>
            <a:r>
              <a:rPr lang="ja-JP" altLang="en-US" dirty="0" smtClean="0"/>
              <a:t>（＋国家による正式な制裁）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ja-JP" dirty="0" smtClean="0"/>
              <a:t>非公式</a:t>
            </a:r>
            <a:r>
              <a:rPr lang="ja-JP" altLang="ja-JP" dirty="0"/>
              <a:t>の制裁のルールはない</a:t>
            </a:r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lang="ja-JP" altLang="ja-JP" dirty="0" smtClean="0"/>
              <a:t>制裁</a:t>
            </a:r>
            <a:r>
              <a:rPr lang="ja-JP" altLang="ja-JP" dirty="0"/>
              <a:t>ルールがあったとしても、人々の行動に影響は</a:t>
            </a:r>
            <a:r>
              <a:rPr lang="ja-JP" altLang="ja-JP" dirty="0" smtClean="0"/>
              <a:t>ない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ja-JP" dirty="0" smtClean="0"/>
              <a:t>漁村</a:t>
            </a:r>
            <a:r>
              <a:rPr lang="ja-JP" altLang="ja-JP" dirty="0"/>
              <a:t>は貧しいため、社会的規範よりも経済的地位の方が重視される</a:t>
            </a:r>
            <a:r>
              <a:rPr lang="ja-JP" altLang="ja-JP" dirty="0" smtClean="0"/>
              <a:t>。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ja-JP" dirty="0" smtClean="0"/>
              <a:t>違法</a:t>
            </a:r>
            <a:r>
              <a:rPr lang="ja-JP" altLang="ja-JP" dirty="0"/>
              <a:t>漁業者は経済的に豊かな者が多いため、一般漁民は告発する勇気がない</a:t>
            </a:r>
          </a:p>
          <a:p>
            <a:pPr marL="0" indent="0"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</a:t>
            </a:r>
            <a:r>
              <a:rPr lang="ja-JP" altLang="en-US" dirty="0"/>
              <a:t>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⑧入れ子状の紛争管理</a:t>
            </a:r>
            <a:r>
              <a:rPr lang="ja-JP" altLang="en-US" dirty="0" smtClean="0"/>
              <a:t>メカニズム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</a:t>
            </a:r>
            <a:r>
              <a:rPr lang="ja-JP" altLang="ja-JP" dirty="0" smtClean="0"/>
              <a:t>コミュニティ</a:t>
            </a:r>
            <a:r>
              <a:rPr lang="ja-JP" altLang="ja-JP" dirty="0"/>
              <a:t>による</a:t>
            </a:r>
            <a:r>
              <a:rPr lang="ja-JP" altLang="ja-JP" dirty="0">
                <a:solidFill>
                  <a:srgbClr val="FF0000"/>
                </a:solidFill>
              </a:rPr>
              <a:t>非公式な</a:t>
            </a:r>
            <a:r>
              <a:rPr lang="ja-JP" altLang="ja-JP" dirty="0" smtClean="0">
                <a:solidFill>
                  <a:srgbClr val="FF0000"/>
                </a:solidFill>
              </a:rPr>
              <a:t>調停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dirty="0" smtClean="0"/>
              <a:t>→</a:t>
            </a:r>
            <a:r>
              <a:rPr lang="ja-JP" altLang="ja-JP" dirty="0"/>
              <a:t>地方行政による非公式な</a:t>
            </a:r>
            <a:r>
              <a:rPr lang="ja-JP" altLang="ja-JP" dirty="0" smtClean="0"/>
              <a:t>調停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→</a:t>
            </a:r>
            <a:r>
              <a:rPr lang="ja-JP" altLang="ja-JP" dirty="0"/>
              <a:t>公式な</a:t>
            </a:r>
            <a:r>
              <a:rPr lang="ja-JP" altLang="ja-JP" dirty="0" smtClean="0"/>
              <a:t>調停</a:t>
            </a:r>
            <a:endParaRPr lang="en-US" altLang="ja-JP" dirty="0" smtClean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r>
              <a:rPr lang="ja-JP" altLang="ja-JP" dirty="0" smtClean="0"/>
              <a:t>・</a:t>
            </a:r>
            <a:r>
              <a:rPr lang="ja-JP" altLang="en-US" dirty="0" smtClean="0"/>
              <a:t>⑦</a:t>
            </a:r>
            <a:r>
              <a:rPr lang="ja-JP" altLang="ja-JP" dirty="0" smtClean="0"/>
              <a:t>の</a:t>
            </a:r>
            <a:r>
              <a:rPr lang="ja-JP" altLang="ja-JP" dirty="0"/>
              <a:t>制裁と同様</a:t>
            </a:r>
            <a:r>
              <a:rPr lang="ja-JP" altLang="ja-JP" dirty="0" smtClean="0"/>
              <a:t>に</a:t>
            </a:r>
            <a:r>
              <a:rPr lang="ja-JP" altLang="en-US" dirty="0" smtClean="0"/>
              <a:t>、</a:t>
            </a:r>
            <a:r>
              <a:rPr lang="ja-JP" altLang="ja-JP" dirty="0" smtClean="0"/>
              <a:t>コミュニティ</a:t>
            </a:r>
            <a:r>
              <a:rPr lang="ja-JP" altLang="ja-JP" dirty="0"/>
              <a:t>による非公式な調停も存在しない</a:t>
            </a:r>
          </a:p>
          <a:p>
            <a:pPr marL="0" indent="0">
              <a:buNone/>
            </a:pPr>
            <a:r>
              <a:rPr lang="ja-JP" altLang="en-US" dirty="0" smtClean="0"/>
              <a:t> 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</a:t>
            </a:r>
            <a:r>
              <a:rPr lang="ja-JP" altLang="en-US" dirty="0"/>
              <a:t>検証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⑨「信頼」の醸成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＝</a:t>
            </a:r>
            <a:r>
              <a:rPr lang="ja-JP" altLang="ja-JP" dirty="0" smtClean="0"/>
              <a:t>コミュニティ外部者</a:t>
            </a:r>
            <a:r>
              <a:rPr lang="ja-JP" altLang="ja-JP" dirty="0"/>
              <a:t>（</a:t>
            </a:r>
            <a:r>
              <a:rPr lang="en-US" altLang="ja-JP" dirty="0" smtClean="0"/>
              <a:t>NGO</a:t>
            </a:r>
            <a:r>
              <a:rPr lang="ja-JP" altLang="en-US" dirty="0"/>
              <a:t>・</a:t>
            </a:r>
            <a:r>
              <a:rPr lang="ja-JP" altLang="ja-JP" dirty="0" smtClean="0"/>
              <a:t>役人</a:t>
            </a:r>
            <a:r>
              <a:rPr lang="ja-JP" altLang="ja-JP" dirty="0"/>
              <a:t>）を信頼しているのか？</a:t>
            </a:r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ja-JP" dirty="0" smtClean="0"/>
              <a:t>自分</a:t>
            </a:r>
            <a:r>
              <a:rPr lang="ja-JP" altLang="ja-JP" dirty="0"/>
              <a:t>たちに利益をもたらしてくれる場合</a:t>
            </a:r>
            <a:r>
              <a:rPr lang="ja-JP" altLang="ja-JP" dirty="0" smtClean="0"/>
              <a:t>は</a:t>
            </a:r>
            <a:r>
              <a:rPr lang="ja-JP" altLang="en-US" dirty="0" smtClean="0"/>
              <a:t>信頼</a:t>
            </a:r>
            <a:r>
              <a:rPr lang="ja-JP" altLang="ja-JP" dirty="0" smtClean="0"/>
              <a:t>する</a:t>
            </a:r>
            <a:endParaRPr lang="en-US" altLang="ja-JP" dirty="0" smtClean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ja-JP" dirty="0" smtClean="0"/>
              <a:t>しかし</a:t>
            </a:r>
            <a:r>
              <a:rPr lang="ja-JP" altLang="ja-JP" dirty="0"/>
              <a:t>役人は問題を引き起こすとのイメージが強い</a:t>
            </a:r>
          </a:p>
          <a:p>
            <a:pPr marL="0" indent="0">
              <a:buNone/>
            </a:pPr>
            <a:r>
              <a:rPr lang="ja-JP" altLang="en-US" dirty="0" smtClean="0"/>
              <a:t>→コミューン・レベルの行政</a:t>
            </a:r>
            <a:r>
              <a:rPr lang="ja-JP" altLang="ja-JP" dirty="0" smtClean="0"/>
              <a:t>で</a:t>
            </a:r>
            <a:r>
              <a:rPr lang="ja-JP" altLang="ja-JP" dirty="0"/>
              <a:t>さえ、なかなか強い信頼を</a:t>
            </a:r>
            <a:r>
              <a:rPr lang="ja-JP" altLang="ja-JP" dirty="0" smtClean="0"/>
              <a:t>得られない</a:t>
            </a:r>
            <a:endParaRPr lang="ja-JP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6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５</a:t>
            </a:r>
            <a:r>
              <a:rPr kumimoji="1" lang="ja-JP" altLang="en-US" dirty="0" smtClean="0"/>
              <a:t>．結論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課題：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b="1" dirty="0" smtClean="0"/>
              <a:t>「トンレサップ</a:t>
            </a:r>
            <a:r>
              <a:rPr lang="ja-JP" altLang="en-US" b="1" dirty="0"/>
              <a:t>湖周辺の調査対象地の水</a:t>
            </a:r>
            <a:r>
              <a:rPr lang="ja-JP" altLang="en-US" b="1" dirty="0" smtClean="0"/>
              <a:t>資源</a:t>
            </a:r>
            <a:r>
              <a:rPr lang="ja-JP" altLang="en-US" b="1" dirty="0"/>
              <a:t>は</a:t>
            </a:r>
            <a:r>
              <a:rPr lang="ja-JP" altLang="en-US" b="1" dirty="0" smtClean="0"/>
              <a:t>コミュニティ</a:t>
            </a:r>
            <a:r>
              <a:rPr lang="ja-JP" altLang="en-US" b="1" dirty="0"/>
              <a:t>漁業に</a:t>
            </a:r>
            <a:r>
              <a:rPr lang="ja-JP" altLang="en-US" b="1" dirty="0" smtClean="0"/>
              <a:t>よって持続</a:t>
            </a:r>
            <a:r>
              <a:rPr lang="ja-JP" altLang="en-US" b="1" dirty="0"/>
              <a:t>可能に管理され得る</a:t>
            </a:r>
            <a:r>
              <a:rPr lang="ja-JP" altLang="en-US" b="1" dirty="0" smtClean="0"/>
              <a:t>か？」</a:t>
            </a:r>
            <a:endParaRPr lang="en-US" altLang="ja-JP" b="1" dirty="0" smtClean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dirty="0" smtClean="0"/>
              <a:t>結論：</a:t>
            </a:r>
            <a:r>
              <a:rPr lang="ja-JP" altLang="en-US" b="1" dirty="0" smtClean="0">
                <a:solidFill>
                  <a:srgbClr val="FF0000"/>
                </a:solidFill>
              </a:rPr>
              <a:t>極めて困難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endParaRPr lang="ja-JP" altLang="en-US" b="1" u="sng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71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</a:t>
            </a:r>
            <a:r>
              <a:rPr kumimoji="1" lang="ja-JP" altLang="en-US" dirty="0" smtClean="0"/>
              <a:t>．考察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今後の研究課題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・漁業における「生産性の向上」と「所得の変化」の関係、農業との比較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kumimoji="1" lang="ja-JP" altLang="en-US" dirty="0" smtClean="0"/>
              <a:t>「協治設計」の実現可能性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/>
              <a:t>カンボジア</a:t>
            </a:r>
            <a:r>
              <a:rPr lang="ja-JP" altLang="en-US" dirty="0" smtClean="0"/>
              <a:t>の社会関係資本の構造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・「何を正当とみなすか」（正当性）に対する政治的・経済的影響力の程度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71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．出典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kumimoji="1" lang="ja-JP" altLang="en-US" dirty="0" smtClean="0"/>
              <a:t>メコンウォッチ</a:t>
            </a:r>
            <a:r>
              <a:rPr kumimoji="1" lang="en-US" altLang="ja-JP" dirty="0" smtClean="0"/>
              <a:t>.2005. </a:t>
            </a:r>
            <a:r>
              <a:rPr lang="ja-JP" altLang="en-US" dirty="0" smtClean="0"/>
              <a:t>「</a:t>
            </a:r>
            <a:r>
              <a:rPr lang="ja-JP" altLang="ja-JP" dirty="0"/>
              <a:t>水の声：カンボジア・トンレサップ湖の変容と脅かされるひとびとの</a:t>
            </a:r>
            <a:r>
              <a:rPr lang="ja-JP" altLang="ja-JP" dirty="0" smtClean="0"/>
              <a:t>暮らし</a:t>
            </a:r>
            <a:r>
              <a:rPr lang="ja-JP" altLang="en-US" dirty="0" smtClean="0"/>
              <a:t>」</a:t>
            </a:r>
            <a:endParaRPr kumimoji="1" lang="en-US" altLang="ja-JP" dirty="0" smtClean="0"/>
          </a:p>
          <a:p>
            <a:pPr marL="0" indent="0"/>
            <a:r>
              <a:rPr lang="ja-JP" altLang="en-US" dirty="0"/>
              <a:t>井上</a:t>
            </a:r>
            <a:r>
              <a:rPr lang="ja-JP" altLang="en-US" dirty="0" smtClean="0"/>
              <a:t>真</a:t>
            </a:r>
            <a:r>
              <a:rPr lang="en-US" altLang="ja-JP" dirty="0" smtClean="0"/>
              <a:t>.2004.</a:t>
            </a:r>
            <a:r>
              <a:rPr lang="ja-JP" altLang="en-US" dirty="0" smtClean="0"/>
              <a:t>「</a:t>
            </a:r>
            <a:r>
              <a:rPr lang="ja-JP" altLang="ja-JP" dirty="0" smtClean="0"/>
              <a:t>自然</a:t>
            </a:r>
            <a:r>
              <a:rPr lang="ja-JP" altLang="ja-JP" dirty="0"/>
              <a:t>資源</a:t>
            </a:r>
            <a:r>
              <a:rPr lang="ja-JP" altLang="en-US" dirty="0"/>
              <a:t>「</a:t>
            </a:r>
            <a:r>
              <a:rPr lang="ja-JP" altLang="ja-JP" dirty="0"/>
              <a:t>協治</a:t>
            </a:r>
            <a:r>
              <a:rPr lang="ja-JP" altLang="en-US" dirty="0"/>
              <a:t>」</a:t>
            </a:r>
            <a:r>
              <a:rPr lang="ja-JP" altLang="ja-JP" dirty="0"/>
              <a:t>の設計</a:t>
            </a:r>
            <a:r>
              <a:rPr lang="ja-JP" altLang="ja-JP" dirty="0" smtClean="0"/>
              <a:t>原則</a:t>
            </a:r>
            <a:r>
              <a:rPr lang="ja-JP" altLang="en-US" dirty="0" smtClean="0"/>
              <a:t>」</a:t>
            </a:r>
            <a:endParaRPr kumimoji="1" lang="en-US" altLang="ja-JP" dirty="0" smtClean="0"/>
          </a:p>
          <a:p>
            <a:pPr marL="0" indent="0"/>
            <a:r>
              <a:rPr kumimoji="1" lang="en-US" altLang="ja-JP" dirty="0" smtClean="0"/>
              <a:t>Patrick T. Evans .2002</a:t>
            </a:r>
            <a:r>
              <a:rPr lang="en-US" altLang="ja-JP" dirty="0" smtClean="0"/>
              <a:t>.</a:t>
            </a:r>
            <a:r>
              <a:rPr kumimoji="1" lang="en-US" altLang="ja-JP" dirty="0" smtClean="0"/>
              <a:t> “Community Fisheries Development on the </a:t>
            </a:r>
            <a:r>
              <a:rPr kumimoji="1" lang="en-US" altLang="ja-JP" dirty="0" err="1" smtClean="0"/>
              <a:t>Tonle</a:t>
            </a:r>
            <a:r>
              <a:rPr kumimoji="1" lang="en-US" altLang="ja-JP" dirty="0" smtClean="0"/>
              <a:t> Sap Great Lake”</a:t>
            </a:r>
          </a:p>
          <a:p>
            <a:pPr marL="0" indent="0"/>
            <a:r>
              <a:rPr lang="en-US" altLang="ja-JP" dirty="0" smtClean="0"/>
              <a:t>Wayne Gum.2000).“Inland Aquatic Resources and Livelihoods in Cambodia” Oxfam</a:t>
            </a:r>
          </a:p>
          <a:p>
            <a:pPr fontAlgn="t"/>
            <a:r>
              <a:rPr lang="en-US" altLang="ja-JP" dirty="0" err="1" smtClean="0"/>
              <a:t>Thay</a:t>
            </a:r>
            <a:r>
              <a:rPr lang="en-US" altLang="ja-JP" dirty="0" smtClean="0"/>
              <a:t>, S.2002. ‘Concepts of Fisheries Co-management in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Cambodian</a:t>
            </a:r>
            <a:r>
              <a:rPr lang="ja-JP" altLang="ja-JP" dirty="0" smtClean="0"/>
              <a:t>　</a:t>
            </a:r>
            <a:r>
              <a:rPr lang="en-US" altLang="ja-JP" dirty="0" smtClean="0"/>
              <a:t>Context: A case study in fishing lot # 3 and lot #6, </a:t>
            </a:r>
            <a:r>
              <a:rPr lang="en-US" altLang="ja-JP" dirty="0" err="1" smtClean="0"/>
              <a:t>Siem</a:t>
            </a:r>
            <a:r>
              <a:rPr lang="en-US" altLang="ja-JP" dirty="0" smtClean="0"/>
              <a:t> Reap Province, Cambodia’</a:t>
            </a:r>
            <a:endParaRPr lang="ja-JP" altLang="ja-JP" dirty="0" smtClean="0"/>
          </a:p>
          <a:p>
            <a:r>
              <a:rPr lang="en-US" altLang="ja-JP" dirty="0" smtClean="0"/>
              <a:t>K. </a:t>
            </a:r>
            <a:r>
              <a:rPr lang="en-US" altLang="ja-JP" dirty="0" err="1" smtClean="0"/>
              <a:t>Viner</a:t>
            </a:r>
            <a:r>
              <a:rPr lang="en-US" altLang="ja-JP" dirty="0" smtClean="0"/>
              <a:t>, et al., 2006, ‘Development of</a:t>
            </a:r>
            <a:r>
              <a:rPr lang="ja-JP" altLang="ja-JP" dirty="0" smtClean="0"/>
              <a:t>　</a:t>
            </a:r>
            <a:r>
              <a:rPr lang="en-US" altLang="ja-JP" dirty="0" smtClean="0"/>
              <a:t>Fisheries Co-management</a:t>
            </a:r>
            <a:r>
              <a:rPr lang="ja-JP" altLang="ja-JP" dirty="0" smtClean="0"/>
              <a:t>　</a:t>
            </a:r>
            <a:r>
              <a:rPr lang="en-US" altLang="ja-JP" dirty="0" smtClean="0"/>
              <a:t>in Cambodia:</a:t>
            </a:r>
            <a:r>
              <a:rPr lang="ja-JP" altLang="ja-JP" dirty="0" smtClean="0"/>
              <a:t>　</a:t>
            </a:r>
            <a:r>
              <a:rPr lang="en-US" altLang="ja-JP" dirty="0" smtClean="0"/>
              <a:t>A case study and its implications.’</a:t>
            </a:r>
            <a:endParaRPr lang="ja-JP" altLang="ja-JP" dirty="0" smtClean="0"/>
          </a:p>
          <a:p>
            <a:r>
              <a:rPr lang="en-US" altLang="ja-JP" dirty="0" err="1" smtClean="0"/>
              <a:t>Thay</a:t>
            </a:r>
            <a:r>
              <a:rPr lang="en-US" altLang="ja-JP" dirty="0" smtClean="0"/>
              <a:t>, S., 2004, ‘Aquatic Resources Management: The </a:t>
            </a:r>
            <a:r>
              <a:rPr lang="en-US" altLang="ja-JP" dirty="0" err="1" smtClean="0"/>
              <a:t>Tonle</a:t>
            </a:r>
            <a:r>
              <a:rPr lang="en-US" altLang="ja-JP" dirty="0" smtClean="0"/>
              <a:t> Sap Great Lake, Cambodia’</a:t>
            </a:r>
            <a:endParaRPr lang="ja-JP" altLang="ja-JP" dirty="0" smtClean="0"/>
          </a:p>
          <a:p>
            <a:endParaRPr lang="ja-JP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63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7200" dirty="0" smtClean="0"/>
              <a:t>Thanks </a:t>
            </a:r>
          </a:p>
          <a:p>
            <a:pPr algn="ctr">
              <a:buNone/>
            </a:pPr>
            <a:r>
              <a:rPr kumimoji="1" lang="en-US" altLang="ja-JP" sz="7200" dirty="0" smtClean="0"/>
              <a:t>for </a:t>
            </a:r>
          </a:p>
          <a:p>
            <a:pPr algn="ctr">
              <a:buNone/>
            </a:pPr>
            <a:r>
              <a:rPr kumimoji="1" lang="en-US" altLang="ja-JP" sz="7200" dirty="0" smtClean="0"/>
              <a:t>listening!!!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79512" y="4293096"/>
            <a:ext cx="7735210" cy="14543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</a:t>
            </a:r>
            <a:r>
              <a:rPr lang="en-US" altLang="ja-JP" dirty="0" smtClean="0"/>
              <a:t>.</a:t>
            </a:r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7617" y="1556792"/>
            <a:ext cx="7239000" cy="45582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sz="3800" dirty="0" smtClean="0"/>
              <a:t>目的：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ja-JP" altLang="en-US" sz="3800" dirty="0" smtClean="0"/>
              <a:t>「</a:t>
            </a:r>
            <a:r>
              <a:rPr lang="ja-JP" altLang="en-US" sz="3800" dirty="0" smtClean="0">
                <a:solidFill>
                  <a:srgbClr val="FF0000"/>
                </a:solidFill>
              </a:rPr>
              <a:t>持続可能な資源利用</a:t>
            </a:r>
            <a:r>
              <a:rPr lang="ja-JP" altLang="en-US" sz="3800" dirty="0" smtClean="0"/>
              <a:t>」を前提とした、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ja-JP" altLang="en-US" sz="3800" dirty="0" smtClean="0"/>
              <a:t>「</a:t>
            </a:r>
            <a:r>
              <a:rPr lang="ja-JP" altLang="en-US" sz="3800" dirty="0" smtClean="0">
                <a:solidFill>
                  <a:srgbClr val="FF0000"/>
                </a:solidFill>
              </a:rPr>
              <a:t>生計の安定・向上</a:t>
            </a:r>
            <a:r>
              <a:rPr kumimoji="1" lang="ja-JP" altLang="en-US" sz="3800" dirty="0" smtClean="0"/>
              <a:t>」を実現する</a:t>
            </a:r>
            <a:r>
              <a:rPr lang="ja-JP" altLang="en-US" sz="3800" dirty="0" smtClean="0"/>
              <a:t>方策を検証する。</a:t>
            </a:r>
            <a:endParaRPr lang="en-US" altLang="ja-JP" sz="38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dirty="0" smtClean="0"/>
              <a:t>↓　　↓　　↓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dirty="0" smtClean="0"/>
              <a:t>水資源（湖自体、水産物）の共同管理の一形態として開始されたコミュニティ漁業に着眼し、その課題について研究する。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6801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２．背景調査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800"/>
            <a:ext cx="7408333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-1. </a:t>
            </a:r>
            <a:r>
              <a:rPr kumimoji="1" lang="ja-JP" altLang="en-US" sz="2800" dirty="0" smtClean="0"/>
              <a:t>トンレサップ湖概要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400" dirty="0" smtClean="0"/>
              <a:t>・カンボジア最大の淡水湖</a:t>
            </a: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ja-JP" sz="2400" dirty="0"/>
              <a:t>・湖の面積は最小</a:t>
            </a:r>
            <a:r>
              <a:rPr lang="en-US" altLang="ja-JP" sz="2400" dirty="0"/>
              <a:t> 2,500 </a:t>
            </a:r>
            <a:r>
              <a:rPr lang="ja-JP" altLang="en-US" sz="2400" dirty="0"/>
              <a:t>㎢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ja-JP" sz="2400" dirty="0" smtClean="0"/>
              <a:t>から</a:t>
            </a:r>
            <a:r>
              <a:rPr lang="ja-JP" altLang="ja-JP" sz="2400" dirty="0"/>
              <a:t>最大約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6</a:t>
            </a:r>
            <a:r>
              <a:rPr lang="ja-JP" altLang="ja-JP" sz="2400" dirty="0" smtClean="0"/>
              <a:t>倍</a:t>
            </a:r>
            <a:r>
              <a:rPr lang="ja-JP" altLang="ja-JP" sz="2400" dirty="0"/>
              <a:t>の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10,000~</a:t>
            </a:r>
          </a:p>
          <a:p>
            <a:pPr marL="0" indent="0">
              <a:buNone/>
            </a:pPr>
            <a:r>
              <a:rPr lang="en-US" altLang="ja-JP" sz="2400" dirty="0" smtClean="0"/>
              <a:t>16000</a:t>
            </a:r>
            <a:r>
              <a:rPr lang="ja-JP" altLang="en-US" sz="2400" dirty="0"/>
              <a:t> ㎢</a:t>
            </a:r>
            <a:r>
              <a:rPr lang="ja-JP" altLang="ja-JP" sz="2400" dirty="0" smtClean="0"/>
              <a:t>まで</a:t>
            </a:r>
            <a:r>
              <a:rPr lang="ja-JP" altLang="ja-JP" sz="2400" dirty="0"/>
              <a:t>へと変化する</a:t>
            </a:r>
            <a:r>
              <a:rPr lang="ja-JP" altLang="ja-JP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・浸水林はアジア最大規模。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44824"/>
            <a:ext cx="3934134" cy="39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87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２．背景調査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2800" dirty="0" smtClean="0"/>
              <a:t>‐2</a:t>
            </a:r>
            <a:r>
              <a:rPr kumimoji="1" lang="en-US" altLang="ja-JP" sz="2800" dirty="0" smtClean="0"/>
              <a:t>.</a:t>
            </a:r>
            <a:r>
              <a:rPr kumimoji="1" lang="ja-JP" altLang="en-US" sz="2800" dirty="0" smtClean="0"/>
              <a:t>　トンレサップ湖</a:t>
            </a:r>
            <a:r>
              <a:rPr lang="ja-JP" altLang="en-US" sz="2800" dirty="0" smtClean="0"/>
              <a:t>と漁業</a:t>
            </a:r>
            <a:endParaRPr lang="en-US" altLang="ja-JP" sz="2800" dirty="0" smtClean="0"/>
          </a:p>
          <a:p>
            <a:pPr marL="0" indent="0"/>
            <a:r>
              <a:rPr lang="en-US" altLang="ja-JP" smtClean="0"/>
              <a:t>2006</a:t>
            </a:r>
            <a:r>
              <a:rPr lang="ja-JP" altLang="en-US" smtClean="0"/>
              <a:t>年</a:t>
            </a:r>
            <a:r>
              <a:rPr lang="ja-JP" altLang="en-US" dirty="0" smtClean="0"/>
              <a:t>までの漁業制度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①　</a:t>
            </a:r>
            <a:r>
              <a:rPr lang="ja-JP" altLang="en-US" sz="2400" dirty="0" smtClean="0">
                <a:solidFill>
                  <a:srgbClr val="FF0000"/>
                </a:solidFill>
              </a:rPr>
              <a:t>大規模漁業</a:t>
            </a:r>
            <a:r>
              <a:rPr lang="ja-JP" altLang="en-US" sz="2400" dirty="0" smtClean="0"/>
              <a:t>：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政府による公開入札。落札者にはロットにおける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年間の独占的操業許可と大規模漁具の使用権を与えられる。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②　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中規模漁業</a:t>
            </a:r>
            <a:r>
              <a:rPr kumimoji="1" lang="ja-JP" altLang="en-US" sz="2400" dirty="0" smtClean="0"/>
              <a:t>：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定められた境界線の中で、地方の州政府が発行する免許（基準は各州の漁業局）を購入した者のみが漁業を許される。とれた魚の売買も自由。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③　</a:t>
            </a:r>
            <a:r>
              <a:rPr lang="ja-JP" altLang="en-US" sz="2400" dirty="0" smtClean="0">
                <a:solidFill>
                  <a:srgbClr val="FF0000"/>
                </a:solidFill>
              </a:rPr>
              <a:t>小規模漁業</a:t>
            </a:r>
            <a:r>
              <a:rPr lang="ja-JP" altLang="en-US" sz="2400" dirty="0" smtClean="0"/>
              <a:t>：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自給自足</a:t>
            </a:r>
            <a:r>
              <a:rPr lang="ja-JP" altLang="en-US" sz="2400" dirty="0" smtClean="0"/>
              <a:t>の漁業。とれた魚の売買は禁止。伝統的な漁具のみ使用可能。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0483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２．背景調査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9416"/>
            <a:ext cx="7632848" cy="4846320"/>
          </a:xfrm>
        </p:spPr>
        <p:txBody>
          <a:bodyPr>
            <a:normAutofit/>
          </a:bodyPr>
          <a:lstStyle/>
          <a:p>
            <a:pPr marL="0" indent="0"/>
            <a:r>
              <a:rPr lang="ja-JP" altLang="en-US" sz="2400" dirty="0" smtClean="0"/>
              <a:t>漁業を取り巻く問題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①</a:t>
            </a:r>
            <a:r>
              <a:rPr lang="ja-JP" altLang="en-US" sz="2400" dirty="0" smtClean="0">
                <a:solidFill>
                  <a:srgbClr val="FF0000"/>
                </a:solidFill>
              </a:rPr>
              <a:t>一人当たり漁獲量</a:t>
            </a:r>
            <a:r>
              <a:rPr lang="ja-JP" altLang="en-US" sz="2400" dirty="0">
                <a:solidFill>
                  <a:srgbClr val="FF0000"/>
                </a:solidFill>
              </a:rPr>
              <a:t>の減少</a:t>
            </a:r>
            <a:r>
              <a:rPr lang="ja-JP" altLang="en-US" sz="2400" dirty="0"/>
              <a:t>：人口</a:t>
            </a:r>
            <a:r>
              <a:rPr lang="ja-JP" altLang="en-US" sz="2400" dirty="0" smtClean="0"/>
              <a:t>増加やメコン</a:t>
            </a:r>
            <a:r>
              <a:rPr lang="ja-JP" altLang="en-US" sz="2400" dirty="0"/>
              <a:t>川本流におけるダム・工場</a:t>
            </a:r>
            <a:r>
              <a:rPr lang="ja-JP" altLang="en-US" sz="2400" dirty="0" smtClean="0"/>
              <a:t>建設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</a:t>
            </a:r>
            <a:r>
              <a:rPr lang="ja-JP" altLang="en-US" sz="2400" dirty="0" smtClean="0">
                <a:solidFill>
                  <a:srgbClr val="FF0000"/>
                </a:solidFill>
              </a:rPr>
              <a:t>違法</a:t>
            </a:r>
            <a:r>
              <a:rPr lang="ja-JP" altLang="en-US" sz="2400" dirty="0">
                <a:solidFill>
                  <a:srgbClr val="FF0000"/>
                </a:solidFill>
              </a:rPr>
              <a:t>漁業</a:t>
            </a:r>
            <a:r>
              <a:rPr lang="ja-JP" altLang="en-US" sz="2400" dirty="0"/>
              <a:t>：使用が禁止されている漁具を</a:t>
            </a:r>
            <a:r>
              <a:rPr lang="ja-JP" altLang="en-US" sz="2400" dirty="0" smtClean="0"/>
              <a:t>使用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③</a:t>
            </a:r>
            <a:r>
              <a:rPr lang="ja-JP" altLang="en-US" sz="2400" dirty="0" smtClean="0">
                <a:solidFill>
                  <a:srgbClr val="FF0000"/>
                </a:solidFill>
              </a:rPr>
              <a:t>漁業</a:t>
            </a:r>
            <a:r>
              <a:rPr lang="ja-JP" altLang="en-US" sz="2400" dirty="0">
                <a:solidFill>
                  <a:srgbClr val="FF0000"/>
                </a:solidFill>
              </a:rPr>
              <a:t>紛争</a:t>
            </a:r>
            <a:r>
              <a:rPr lang="ja-JP" altLang="en-US" sz="2400" dirty="0"/>
              <a:t>の勃発：ロットオーナーと小規模漁</a:t>
            </a:r>
            <a:r>
              <a:rPr lang="ja-JP" altLang="en-US" sz="2400" dirty="0" smtClean="0"/>
              <a:t>業者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④</a:t>
            </a:r>
            <a:r>
              <a:rPr lang="ja-JP" altLang="en-US" sz="2400" dirty="0">
                <a:solidFill>
                  <a:srgbClr val="FF0000"/>
                </a:solidFill>
              </a:rPr>
              <a:t>賄賂</a:t>
            </a:r>
            <a:r>
              <a:rPr lang="ja-JP" altLang="en-US" sz="2400" dirty="0"/>
              <a:t>の横行：地方役人のポケットマネーに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97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２．背景調査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800" dirty="0" smtClean="0"/>
              <a:t>‐3</a:t>
            </a:r>
            <a:r>
              <a:rPr kumimoji="1" lang="en-US" altLang="ja-JP" sz="2800" dirty="0" smtClean="0"/>
              <a:t>.</a:t>
            </a:r>
            <a:r>
              <a:rPr lang="ja-JP" altLang="en-US" sz="2800" dirty="0"/>
              <a:t>コミュニティ</a:t>
            </a:r>
            <a:r>
              <a:rPr lang="ja-JP" altLang="en-US" sz="2800" dirty="0" smtClean="0"/>
              <a:t>漁業</a:t>
            </a:r>
            <a:endParaRPr lang="en-US" altLang="ja-JP" sz="2800" dirty="0" smtClean="0"/>
          </a:p>
          <a:p>
            <a:pPr marL="0" indent="0"/>
            <a:r>
              <a:rPr lang="ja-JP" altLang="en-US" sz="2400" dirty="0" smtClean="0"/>
              <a:t>コミュニティ漁業の始まり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/>
          </a:p>
          <a:p>
            <a:pPr>
              <a:buNone/>
            </a:pP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rgbClr val="FF0000"/>
                </a:solidFill>
              </a:rPr>
              <a:t>コミュニティ漁区の設置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2001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pPr>
              <a:buNone/>
            </a:pPr>
            <a:r>
              <a:rPr lang="ja-JP" altLang="en-US" sz="2400" dirty="0" smtClean="0"/>
              <a:t>　商業用ロットから</a:t>
            </a:r>
            <a:r>
              <a:rPr lang="en-US" altLang="ja-JP" sz="2400" dirty="0" smtClean="0"/>
              <a:t>536,000ha</a:t>
            </a:r>
            <a:r>
              <a:rPr lang="ja-JP" altLang="en-US" sz="2400" dirty="0" smtClean="0"/>
              <a:t>の漁区をコミュニティに開放</a:t>
            </a:r>
            <a:r>
              <a:rPr lang="ja-JP" altLang="en-US" sz="2000" dirty="0" smtClean="0"/>
              <a:t>（商業的ロットの</a:t>
            </a:r>
            <a:r>
              <a:rPr lang="en-US" altLang="ja-JP" sz="2000" dirty="0" smtClean="0"/>
              <a:t>56</a:t>
            </a:r>
            <a:r>
              <a:rPr lang="ja-JP" altLang="en-US" sz="2000" dirty="0" smtClean="0"/>
              <a:t>％）</a:t>
            </a:r>
            <a:endParaRPr lang="en-US" altLang="ja-JP" sz="2000" dirty="0"/>
          </a:p>
          <a:p>
            <a:pPr>
              <a:buNone/>
            </a:pPr>
            <a:endParaRPr lang="en-US" altLang="ja-JP" sz="3200" dirty="0" smtClean="0"/>
          </a:p>
          <a:p>
            <a:pPr>
              <a:buNone/>
            </a:pPr>
            <a:r>
              <a:rPr lang="ja-JP" altLang="en-US" dirty="0" smtClean="0"/>
              <a:t>・コミュニティ漁業の行政</a:t>
            </a:r>
            <a:r>
              <a:rPr lang="ja-JP" altLang="en-US" dirty="0"/>
              <a:t>機関</a:t>
            </a:r>
            <a:r>
              <a:rPr lang="ja-JP" altLang="en-US" dirty="0" smtClean="0"/>
              <a:t>の設立（</a:t>
            </a:r>
            <a:r>
              <a:rPr lang="en-US" altLang="ja-JP" dirty="0" smtClean="0"/>
              <a:t>CFCD</a:t>
            </a:r>
            <a:r>
              <a:rPr lang="ja-JP" altLang="en-US" dirty="0"/>
              <a:t>）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・各</a:t>
            </a:r>
            <a:r>
              <a:rPr lang="en-US" altLang="ja-JP" dirty="0" smtClean="0"/>
              <a:t>NGO</a:t>
            </a:r>
            <a:r>
              <a:rPr lang="ja-JP" altLang="en-US" dirty="0" smtClean="0"/>
              <a:t>のプロジェクト（森林保護、ファシリテーション）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endParaRPr lang="ja-JP" altLang="ja-JP" dirty="0" smtClean="0"/>
          </a:p>
          <a:p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85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315416"/>
            <a:ext cx="5976664" cy="737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5" name="テキスト ボックス 4"/>
          <p:cNvSpPr txBox="1"/>
          <p:nvPr/>
        </p:nvSpPr>
        <p:spPr>
          <a:xfrm>
            <a:off x="4067944" y="616530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出典：</a:t>
            </a:r>
            <a:r>
              <a:rPr kumimoji="1" lang="en-US" altLang="ja-JP" dirty="0" smtClean="0"/>
              <a:t>Flood forests, Fish, and Fishing Villages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２．背景調査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marL="0" indent="0"/>
            <a:r>
              <a:rPr lang="ja-JP" altLang="en-US" dirty="0" smtClean="0"/>
              <a:t>コミュニティ</a:t>
            </a:r>
            <a:r>
              <a:rPr lang="ja-JP" altLang="en-US" dirty="0"/>
              <a:t>漁業</a:t>
            </a:r>
            <a:r>
              <a:rPr lang="ja-JP" altLang="en-US" dirty="0" smtClean="0"/>
              <a:t>の構造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dirty="0" smtClean="0"/>
              <a:t>ステークホルダー図</a:t>
            </a:r>
            <a:r>
              <a:rPr lang="en-US" altLang="ja-JP" sz="2400" dirty="0" smtClean="0"/>
              <a:t>(2002)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2915816" y="1988840"/>
            <a:ext cx="2160240" cy="5040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政府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484584" y="3381295"/>
            <a:ext cx="2232248" cy="11521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一般漁民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（漁民グループ）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30774" y="2932205"/>
            <a:ext cx="1944216" cy="5760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ロットオーナー</a:t>
            </a:r>
            <a:endParaRPr kumimoji="1" lang="ja-JP" altLang="en-US" dirty="0"/>
          </a:p>
        </p:txBody>
      </p:sp>
      <p:sp>
        <p:nvSpPr>
          <p:cNvPr id="8" name="左右矢印 7"/>
          <p:cNvSpPr/>
          <p:nvPr/>
        </p:nvSpPr>
        <p:spPr>
          <a:xfrm rot="1071699">
            <a:off x="4476472" y="3358962"/>
            <a:ext cx="780504" cy="36004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2454578">
            <a:off x="5346141" y="2640542"/>
            <a:ext cx="612068" cy="432048"/>
          </a:xfrm>
          <a:prstGeom prst="rightArrow">
            <a:avLst>
              <a:gd name="adj1" fmla="val 4638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484584" y="5013176"/>
            <a:ext cx="201622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漁業委員会</a:t>
            </a:r>
            <a:endParaRPr kumimoji="1" lang="en-US" altLang="ja-JP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2843808" y="5229200"/>
            <a:ext cx="187220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中央漁業委員会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（複数の村）</a:t>
            </a:r>
            <a:endParaRPr lang="en-US" altLang="ja-JP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395536" y="5229200"/>
            <a:ext cx="1224136" cy="828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FAO</a:t>
            </a:r>
          </a:p>
          <a:p>
            <a:pPr algn="ctr"/>
            <a:r>
              <a:rPr lang="en-US" altLang="ja-JP" dirty="0" smtClean="0"/>
              <a:t>ADB</a:t>
            </a:r>
          </a:p>
          <a:p>
            <a:pPr algn="ctr"/>
            <a:r>
              <a:rPr kumimoji="1" lang="en-US" altLang="ja-JP" dirty="0" smtClean="0"/>
              <a:t>NGOs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95536" y="3757474"/>
            <a:ext cx="1224136" cy="7759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地方政府</a:t>
            </a:r>
            <a:endParaRPr kumimoji="1" lang="en-US" altLang="ja-JP" dirty="0" smtClean="0"/>
          </a:p>
        </p:txBody>
      </p:sp>
      <p:cxnSp>
        <p:nvCxnSpPr>
          <p:cNvPr id="15" name="直線矢印コネクタ 14"/>
          <p:cNvCxnSpPr>
            <a:stCxn id="6" idx="2"/>
            <a:endCxn id="10" idx="0"/>
          </p:cNvCxnSpPr>
          <p:nvPr/>
        </p:nvCxnSpPr>
        <p:spPr>
          <a:xfrm flipH="1">
            <a:off x="6492696" y="4533423"/>
            <a:ext cx="108012" cy="479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0" idx="1"/>
            <a:endCxn id="11" idx="3"/>
          </p:cNvCxnSpPr>
          <p:nvPr/>
        </p:nvCxnSpPr>
        <p:spPr>
          <a:xfrm flipH="1">
            <a:off x="4716016" y="5409220"/>
            <a:ext cx="7685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251520" y="2060849"/>
            <a:ext cx="1656184" cy="11593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農水省</a:t>
            </a:r>
            <a:r>
              <a:rPr lang="en-US" altLang="ja-JP" dirty="0" smtClean="0"/>
              <a:t>(MAFF)</a:t>
            </a:r>
          </a:p>
          <a:p>
            <a:pPr algn="ctr"/>
            <a:r>
              <a:rPr lang="ja-JP" altLang="en-US" dirty="0" smtClean="0"/>
              <a:t>漁業庁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DoF</a:t>
            </a:r>
            <a:r>
              <a:rPr lang="en-US" altLang="ja-JP" dirty="0" smtClean="0"/>
              <a:t>)</a:t>
            </a:r>
          </a:p>
          <a:p>
            <a:pPr algn="ctr"/>
            <a:r>
              <a:rPr lang="ja-JP" altLang="en-US" dirty="0" smtClean="0"/>
              <a:t>州の漁業庁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PoF</a:t>
            </a:r>
            <a:r>
              <a:rPr lang="en-US" altLang="ja-JP" dirty="0" smtClean="0"/>
              <a:t>)</a:t>
            </a:r>
          </a:p>
        </p:txBody>
      </p:sp>
      <p:sp>
        <p:nvSpPr>
          <p:cNvPr id="21" name="右矢印 20"/>
          <p:cNvSpPr/>
          <p:nvPr/>
        </p:nvSpPr>
        <p:spPr>
          <a:xfrm>
            <a:off x="1923663" y="5571238"/>
            <a:ext cx="648072" cy="32403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 rot="1912322">
            <a:off x="1821706" y="4672036"/>
            <a:ext cx="851983" cy="47975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 rot="2796151">
            <a:off x="1442192" y="4141243"/>
            <a:ext cx="2259085" cy="38845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55509" y="193323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コミュニティ管理のための漁区</a:t>
            </a:r>
            <a:endParaRPr kumimoji="1" lang="en-US" altLang="ja-JP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15816" y="3957359"/>
            <a:ext cx="2184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主に法整備・ルール作りに参加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59272" y="6057292"/>
            <a:ext cx="181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各種指導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52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2626</TotalTime>
  <Words>1248</Words>
  <Application>Microsoft Office PowerPoint</Application>
  <PresentationFormat>画面に合わせる (4:3)</PresentationFormat>
  <Paragraphs>245</Paragraphs>
  <Slides>27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キュート</vt:lpstr>
      <vt:lpstr>      トンレサップ湖のコミュニティ漁業による 水資源管理の実現可能性 ―自然資源「協治」の設計原則から―  </vt:lpstr>
      <vt:lpstr>構成</vt:lpstr>
      <vt:lpstr>１.目的</vt:lpstr>
      <vt:lpstr>２．背景調査</vt:lpstr>
      <vt:lpstr>２．背景調査</vt:lpstr>
      <vt:lpstr>２．背景調査</vt:lpstr>
      <vt:lpstr>２．背景調査</vt:lpstr>
      <vt:lpstr>PowerPoint プレゼンテーション</vt:lpstr>
      <vt:lpstr>２．背景調査</vt:lpstr>
      <vt:lpstr>PowerPoint プレゼンテーション</vt:lpstr>
      <vt:lpstr>２．背景調査（国内訪問を経て）</vt:lpstr>
      <vt:lpstr>３．課題</vt:lpstr>
      <vt:lpstr>４．検証</vt:lpstr>
      <vt:lpstr>４．検証</vt:lpstr>
      <vt:lpstr>４．検証</vt:lpstr>
      <vt:lpstr>４．検証</vt:lpstr>
      <vt:lpstr>４．検証</vt:lpstr>
      <vt:lpstr>４．検証</vt:lpstr>
      <vt:lpstr>４．検証</vt:lpstr>
      <vt:lpstr>４．検証</vt:lpstr>
      <vt:lpstr>４．検証</vt:lpstr>
      <vt:lpstr>４．検証</vt:lpstr>
      <vt:lpstr>４．検証</vt:lpstr>
      <vt:lpstr>５．結論</vt:lpstr>
      <vt:lpstr>６．考察</vt:lpstr>
      <vt:lpstr>７．出典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コミュニティ漁業の現状と課題 ートンレサップ湖のフィールドワークを通してー</dc:title>
  <dc:creator>Administrator</dc:creator>
  <cp:lastModifiedBy>Takatoshi Sasaki</cp:lastModifiedBy>
  <cp:revision>438</cp:revision>
  <dcterms:created xsi:type="dcterms:W3CDTF">2012-07-06T06:19:11Z</dcterms:created>
  <dcterms:modified xsi:type="dcterms:W3CDTF">2012-10-27T00:34:34Z</dcterms:modified>
</cp:coreProperties>
</file>